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304" r:id="rId4"/>
    <p:sldId id="258" r:id="rId5"/>
    <p:sldId id="329" r:id="rId6"/>
    <p:sldId id="332" r:id="rId7"/>
    <p:sldId id="333" r:id="rId8"/>
    <p:sldId id="334" r:id="rId9"/>
    <p:sldId id="335" r:id="rId10"/>
    <p:sldId id="336" r:id="rId11"/>
    <p:sldId id="337" r:id="rId12"/>
    <p:sldId id="284" r:id="rId13"/>
    <p:sldId id="287" r:id="rId14"/>
    <p:sldId id="319" r:id="rId15"/>
    <p:sldId id="330" r:id="rId16"/>
    <p:sldId id="33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ka Świderska" initials="BŚ" lastIdx="1" clrIdx="0">
    <p:extLst>
      <p:ext uri="{19B8F6BF-5375-455C-9EA6-DF929625EA0E}">
        <p15:presenceInfo xmlns:p15="http://schemas.microsoft.com/office/powerpoint/2012/main" userId="cff20cfa0e4053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D00"/>
    <a:srgbClr val="E1C705"/>
    <a:srgbClr val="F4D806"/>
    <a:srgbClr val="F0EA00"/>
    <a:srgbClr val="CB2D39"/>
    <a:srgbClr val="81BA74"/>
    <a:srgbClr val="89BE7C"/>
    <a:srgbClr val="8DC181"/>
    <a:srgbClr val="D9EAD5"/>
    <a:srgbClr val="DFD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1964" autoAdjust="0"/>
  </p:normalViewPr>
  <p:slideViewPr>
    <p:cSldViewPr snapToGrid="0">
      <p:cViewPr>
        <p:scale>
          <a:sx n="110" d="100"/>
          <a:sy n="110" d="100"/>
        </p:scale>
        <p:origin x="-3564" y="-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ezentacje\20211113Dadlez\Zeszyt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Identified peptides</a:t>
            </a:r>
          </a:p>
        </c:rich>
      </c:tx>
      <c:layout>
        <c:manualLayout>
          <c:xMode val="edge"/>
          <c:yMode val="edge"/>
          <c:x val="0.30087909384679035"/>
          <c:y val="0.11337791871018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100 ng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5F-4BA9-B3F3-BBCED14A79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miter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5F-4BA9-B3F3-BBCED14A79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miter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5F-4BA9-B3F3-BBCED14A79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Arkusz1!$B$3:$D$3</c:f>
              <c:numCache>
                <c:formatCode>General</c:formatCode>
                <c:ptCount val="3"/>
                <c:pt idx="0">
                  <c:v>17699</c:v>
                </c:pt>
                <c:pt idx="1">
                  <c:v>18415</c:v>
                </c:pt>
                <c:pt idx="2">
                  <c:v>24212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5F-4BA9-B3F3-BBCED14A796B}"/>
            </c:ext>
          </c:extLst>
        </c:ser>
        <c:ser>
          <c:idx val="0"/>
          <c:order val="1"/>
          <c:tx>
            <c:v>500 ng</c:v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miter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noFill/>
                <a:prstDash val="solid"/>
                <a:miter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D5F-4BA9-B3F3-BBCED14A796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noFill/>
                <a:prstDash val="solid"/>
                <a:miter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D5F-4BA9-B3F3-BBCED14A796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noFill/>
                <a:prstDash val="solid"/>
                <a:miter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D5F-4BA9-B3F3-BBCED14A79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Arkusz1!$B$2:$D$2</c:f>
              <c:strCache>
                <c:ptCount val="3"/>
                <c:pt idx="0">
                  <c:v> 5 samples / day</c:v>
                </c:pt>
                <c:pt idx="1">
                  <c:v> 30 samples / day</c:v>
                </c:pt>
                <c:pt idx="2">
                  <c:v>15 samples / day</c:v>
                </c:pt>
              </c:strCache>
            </c:strRef>
          </c:cat>
          <c:val>
            <c:numRef>
              <c:f>Arkusz1!$B$4:$D$4</c:f>
              <c:numCache>
                <c:formatCode>General</c:formatCode>
                <c:ptCount val="3"/>
                <c:pt idx="0">
                  <c:v>22593</c:v>
                </c:pt>
                <c:pt idx="1">
                  <c:v>23553</c:v>
                </c:pt>
                <c:pt idx="2">
                  <c:v>31095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D5F-4BA9-B3F3-BBCED14A7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4"/>
        <c:axId val="269983352"/>
        <c:axId val="318821432"/>
      </c:barChart>
      <c:catAx>
        <c:axId val="26998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821432"/>
        <c:crosses val="autoZero"/>
        <c:auto val="1"/>
        <c:lblAlgn val="ctr"/>
        <c:lblOffset val="100"/>
        <c:noMultiLvlLbl val="0"/>
      </c:catAx>
      <c:valAx>
        <c:axId val="318821432"/>
        <c:scaling>
          <c:orientation val="minMax"/>
          <c:max val="3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998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7:01:34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0993-EACC-4CE4-80E0-D1EC579A6ED0}" type="datetimeFigureOut">
              <a:rPr lang="en-GB" smtClean="0"/>
              <a:t>15/12/2022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510E-2942-4B6C-AF3B-093A65F74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8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26/science.abc866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heatmapa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pokazuje różnice pomiędzy grupą myszy karmioną dwoma różnymi typami karmy, jedną ubogą w nasycone tłuszczone, drugą bogatą w nie, dwa grafy pudełkowe przedstawiające różnice w stężeniu EPA w surowicy tych myszy i ich wątrobie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dwa slajdy pokazują metody, które ostatnio cieszą się największym zainteresowaniem.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4510E-2942-4B6C-AF3B-093A65F741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7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Analiza globalna- myślę, że warto to pokazać. Być może kogoś zainteresuje</a:t>
            </a:r>
          </a:p>
          <a:p>
            <a:pPr rt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 od Mariusza: - na slajdzie mamy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volcano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plot, umożliwiający szybką analizę statystyczną i wybranie najbardziej różniących próbek, w tym wypadku 60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analitów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podwyższonych u palących i 40 obniżonych względem niepalących i te cząsteczki pokazane na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heatmapie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EFDCEA-04C4-44A6-987E-0072AF11CAAE}" type="slidenum">
              <a:rPr lang="pl-PL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8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en-US" dirty="0" smtClean="0"/>
              <a:t>Biały z niebieskim: </a:t>
            </a:r>
            <a:r>
              <a:rPr lang="en-US" altLang="en-US" dirty="0" err="1" smtClean="0"/>
              <a:t>Precellys</a:t>
            </a:r>
            <a:r>
              <a:rPr lang="en-US" altLang="en-US" dirty="0" smtClean="0"/>
              <a:t> Evolution homogenizer with </a:t>
            </a:r>
            <a:r>
              <a:rPr lang="en-US" altLang="en-US" dirty="0" err="1" smtClean="0"/>
              <a:t>Cryolys</a:t>
            </a:r>
            <a:r>
              <a:rPr lang="en-US" altLang="en-US" dirty="0" smtClean="0"/>
              <a:t> Evolution cooling attachment </a:t>
            </a:r>
            <a:endParaRPr lang="pl-PL" altLang="en-US" dirty="0" smtClean="0"/>
          </a:p>
          <a:p>
            <a:pPr eaLnBrk="1" hangingPunct="1">
              <a:spcBef>
                <a:spcPct val="0"/>
              </a:spcBef>
            </a:pPr>
            <a:r>
              <a:rPr lang="pl-PL" altLang="en-US" dirty="0" smtClean="0"/>
              <a:t>Stalowoszary: </a:t>
            </a:r>
            <a:r>
              <a:rPr lang="pl-PL" altLang="en-US" dirty="0" err="1" smtClean="0"/>
              <a:t>Waters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positive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pressure</a:t>
            </a:r>
            <a:r>
              <a:rPr lang="pl-PL" altLang="en-US" dirty="0" smtClean="0"/>
              <a:t> solid </a:t>
            </a:r>
            <a:r>
              <a:rPr lang="pl-PL" altLang="en-US" dirty="0" err="1" smtClean="0"/>
              <a:t>phase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extraction</a:t>
            </a:r>
            <a:r>
              <a:rPr lang="pl-PL" altLang="en-US" dirty="0" smtClean="0"/>
              <a:t> procesor</a:t>
            </a:r>
          </a:p>
          <a:p>
            <a:pPr eaLnBrk="1" hangingPunct="1">
              <a:spcBef>
                <a:spcPct val="0"/>
              </a:spcBef>
            </a:pPr>
            <a:endParaRPr lang="pl-PL" altLang="en-US" dirty="0" smtClean="0"/>
          </a:p>
          <a:p>
            <a:pPr eaLnBrk="1" hangingPunct="1">
              <a:spcBef>
                <a:spcPct val="0"/>
              </a:spcBef>
            </a:pPr>
            <a:r>
              <a:rPr lang="pl-PL" altLang="en-US" dirty="0" smtClean="0"/>
              <a:t>SPE – ekstrakcja na fazie stałej – solid </a:t>
            </a:r>
            <a:r>
              <a:rPr lang="pl-PL" altLang="en-US" dirty="0" err="1" smtClean="0"/>
              <a:t>phase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extraction</a:t>
            </a:r>
            <a:endParaRPr lang="pl-PL" altLang="en-US" dirty="0" smtClean="0"/>
          </a:p>
          <a:p>
            <a:pPr eaLnBrk="1" hangingPunct="1">
              <a:spcBef>
                <a:spcPct val="0"/>
              </a:spcBef>
            </a:pPr>
            <a:r>
              <a:rPr lang="pl-PL" altLang="en-US" dirty="0" smtClean="0"/>
              <a:t>LLE –ekstrakcja ciecz-ciecz – </a:t>
            </a:r>
            <a:r>
              <a:rPr lang="pl-PL" altLang="en-US" dirty="0" err="1" smtClean="0"/>
              <a:t>liquid-liquid</a:t>
            </a:r>
            <a:r>
              <a:rPr lang="pl-PL" altLang="en-US" dirty="0" smtClean="0"/>
              <a:t> </a:t>
            </a:r>
            <a:r>
              <a:rPr lang="pl-PL" altLang="en-US" dirty="0" err="1" smtClean="0"/>
              <a:t>extraction</a:t>
            </a:r>
            <a:endParaRPr lang="pl-PL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pl-PL" altLang="en-US" dirty="0" smtClean="0"/>
          </a:p>
        </p:txBody>
      </p:sp>
      <p:sp>
        <p:nvSpPr>
          <p:cNvPr id="102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320E5F-BD56-4CE8-81F7-99C54B969804}" type="slidenum">
              <a:rPr lang="pl-PL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en-US" b="1" smtClean="0">
                <a:cs typeface="Calibri Light" panose="020F0302020204030204" pitchFamily="34" charset="0"/>
              </a:rPr>
              <a:t>Protokół badania trwałości na mikrosomach wątrobowych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en-US" smtClean="0">
                <a:cs typeface="Calibri" panose="020F0502020204030204" pitchFamily="34" charset="0"/>
              </a:rPr>
              <a:t>Frakcja mikrosomalna wątroby zawiera aktywne enzymy z grupy Cytochromu P450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en-US" smtClean="0">
                <a:cs typeface="Calibri" panose="020F0502020204030204" pitchFamily="34" charset="0"/>
              </a:rPr>
              <a:t>Podczas inkubacji z mikrosomami i substratem energetycznym (NADPH) odtwarzane są in vitro reakcje pierwszej fazy metabolizmu ksenobiotyków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en-US" smtClean="0">
                <a:cs typeface="Calibri" panose="020F0502020204030204" pitchFamily="34" charset="0"/>
              </a:rPr>
              <a:t>Procedura pozwala min. ocenić in vitro efekt pierwszego przejścia (metabolizm wątrobowy leku od razu po wchłonięciu w układzie pokarmowym) dla nowo zsyntezowanych leków.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pl-PL" altLang="en-US" smtClean="0">
                <a:cs typeface="Calibri" panose="020F0502020204030204" pitchFamily="34" charset="0"/>
              </a:rPr>
              <a:t>Planujemy rozszerzenie tej procedury o badanie inhibicji poszczególnych izoform cytochromu P450 przez testowane API</a:t>
            </a:r>
          </a:p>
          <a:p>
            <a:pPr eaLnBrk="1" hangingPunct="1">
              <a:spcBef>
                <a:spcPct val="0"/>
              </a:spcBef>
            </a:pPr>
            <a:endParaRPr lang="pl-PL" altLang="en-US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en-US" b="1" smtClean="0">
                <a:cs typeface="Calibri" panose="020F0502020204030204" pitchFamily="34" charset="0"/>
              </a:rPr>
              <a:t>Protokół PAMPA (Parallel Artificial Membrane Permeability Assay) 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mtClean="0">
                <a:cs typeface="Calibri" panose="020F0502020204030204" pitchFamily="34" charset="0"/>
              </a:rPr>
              <a:t>do oceny przenikania leków przez podwójne błony lipidowe.</a:t>
            </a:r>
          </a:p>
          <a:p>
            <a:pPr eaLnBrk="1" hangingPunct="1">
              <a:spcBef>
                <a:spcPct val="0"/>
              </a:spcBef>
            </a:pPr>
            <a:endParaRPr lang="pl-PL" altLang="en-US" b="1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en-US" b="1" smtClean="0">
                <a:cs typeface="Calibri Light" panose="020F0302020204030204" pitchFamily="34" charset="0"/>
              </a:rPr>
              <a:t>Procedura testowania stabilności chemicznej nowych API (</a:t>
            </a:r>
            <a:r>
              <a:rPr lang="en-US" altLang="en-US" b="1" smtClean="0"/>
              <a:t>active pharmaceutical ingredien</a:t>
            </a:r>
            <a:r>
              <a:rPr lang="pl-PL" altLang="en-US" b="1" smtClean="0"/>
              <a:t>t)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Procedura przetestowana w trzech standardowych buforach:</a:t>
            </a:r>
          </a:p>
          <a:p>
            <a:pPr lvl="1" eaLnBrk="1" hangingPunct="1">
              <a:spcBef>
                <a:spcPct val="0"/>
              </a:spcBef>
            </a:pPr>
            <a:r>
              <a:rPr lang="pl-PL" altLang="en-US" smtClean="0">
                <a:cs typeface="Calibri" panose="020F0502020204030204" pitchFamily="34" charset="0"/>
              </a:rPr>
              <a:t>pH 5,2 (bufor z octanu sodowego);</a:t>
            </a:r>
          </a:p>
          <a:p>
            <a:pPr lvl="1" eaLnBrk="1" hangingPunct="1">
              <a:spcBef>
                <a:spcPct val="0"/>
              </a:spcBef>
            </a:pPr>
            <a:r>
              <a:rPr lang="pl-PL" altLang="en-US" smtClean="0">
                <a:cs typeface="Calibri" panose="020F0502020204030204" pitchFamily="34" charset="0"/>
              </a:rPr>
              <a:t>pH 7,4 (sól fizjologiczna z buforem fosforanowym PBS) </a:t>
            </a:r>
          </a:p>
          <a:p>
            <a:pPr lvl="1" eaLnBrk="1" hangingPunct="1">
              <a:spcBef>
                <a:spcPct val="0"/>
              </a:spcBef>
            </a:pPr>
            <a:r>
              <a:rPr lang="pl-PL" altLang="en-US" smtClean="0">
                <a:cs typeface="Calibri" panose="020F0502020204030204" pitchFamily="34" charset="0"/>
              </a:rPr>
              <a:t>pH 9,2 (bufor glicynowy).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W prosty sposób możemy przystosować procedurę do dowolnego buforu i wykonać w szerokim zakresie temperatur</a:t>
            </a:r>
          </a:p>
          <a:p>
            <a:pPr eaLnBrk="1" hangingPunct="1">
              <a:spcBef>
                <a:spcPct val="0"/>
              </a:spcBef>
            </a:pPr>
            <a:endParaRPr lang="pl-PL" altLang="en-US" sz="3200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en-US" sz="3200" b="1" smtClean="0">
                <a:cs typeface="Calibri" panose="020F0502020204030204" pitchFamily="34" charset="0"/>
              </a:rPr>
              <a:t>β-glukuronidaza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II faza metabolizmu to min sprzęganie z kwasem glukuronowym 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Frakcja wolna – lek w takiej formie jak został podany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Frakcja związana – lek po sprzęgnięciu z kwasem glukuronowym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Frakcja całkowita – suma dwóch poprzednich</a:t>
            </a:r>
          </a:p>
          <a:p>
            <a:pPr eaLnBrk="1" hangingPunct="1">
              <a:spcBef>
                <a:spcPct val="0"/>
              </a:spcBef>
            </a:pPr>
            <a:endParaRPr lang="pl-PL" altLang="en-US" sz="3200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en-US" sz="3200" smtClean="0">
                <a:cs typeface="Calibri" panose="020F0502020204030204" pitchFamily="34" charset="0"/>
              </a:rPr>
              <a:t>Bez trawienia oznaczamy frakcję wolną, po trawieniu glukuronidazą frakcję całkowitą. Frakcję związaną wyliczamy z różnicy.</a:t>
            </a:r>
          </a:p>
          <a:p>
            <a:pPr eaLnBrk="1" hangingPunct="1">
              <a:spcBef>
                <a:spcPct val="0"/>
              </a:spcBef>
            </a:pPr>
            <a:endParaRPr lang="pl-PL" altLang="en-US" sz="3200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en-US" smtClean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en-US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F118CE-A6F4-4533-B7DF-F5C05C38543D}" type="slidenum">
              <a:rPr lang="pl-PL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67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4510E-2942-4B6C-AF3B-093A65F741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9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4510E-2942-4B6C-AF3B-093A65F741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2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Cys</a:t>
            </a:r>
            <a:r>
              <a:rPr lang="pl-PL" dirty="0" smtClean="0"/>
              <a:t> 234 </a:t>
            </a:r>
            <a:r>
              <a:rPr lang="pl-PL" dirty="0" err="1" smtClean="0"/>
              <a:t>essental</a:t>
            </a:r>
            <a:r>
              <a:rPr lang="pl-PL" dirty="0" smtClean="0"/>
              <a:t> for </a:t>
            </a:r>
            <a:r>
              <a:rPr lang="pl-PL" dirty="0" err="1" smtClean="0"/>
              <a:t>oligomeirsation</a:t>
            </a:r>
            <a:r>
              <a:rPr lang="pl-PL" dirty="0" smtClean="0"/>
              <a:t>: </a:t>
            </a:r>
            <a:r>
              <a:rPr lang="pl-PL" dirty="0" err="1" smtClean="0"/>
              <a:t>Liu</a:t>
            </a:r>
            <a:r>
              <a:rPr lang="pl-PL" dirty="0" smtClean="0"/>
              <a:t> acta </a:t>
            </a:r>
            <a:r>
              <a:rPr lang="pl-PL" dirty="0" err="1" smtClean="0"/>
              <a:t>Bioch</a:t>
            </a:r>
            <a:r>
              <a:rPr lang="pl-PL" dirty="0" smtClean="0"/>
              <a:t> </a:t>
            </a:r>
            <a:r>
              <a:rPr lang="pl-PL" dirty="0" err="1" smtClean="0"/>
              <a:t>Bioph</a:t>
            </a:r>
            <a:r>
              <a:rPr lang="pl-PL" dirty="0" smtClean="0"/>
              <a:t> 2015 (47) 1011.</a:t>
            </a:r>
          </a:p>
          <a:p>
            <a:r>
              <a:rPr lang="pl-PL" dirty="0" smtClean="0"/>
              <a:t>A2 </a:t>
            </a:r>
            <a:r>
              <a:rPr lang="pl-PL" dirty="0" err="1" smtClean="0"/>
              <a:t>crystallized</a:t>
            </a:r>
            <a:r>
              <a:rPr lang="pl-PL" dirty="0" smtClean="0"/>
              <a:t> as a dimer </a:t>
            </a:r>
            <a:r>
              <a:rPr lang="pl-PL" dirty="0" err="1" smtClean="0"/>
              <a:t>Crepin</a:t>
            </a:r>
            <a:r>
              <a:rPr lang="pl-PL" dirty="0" smtClean="0"/>
              <a:t>, </a:t>
            </a:r>
            <a:r>
              <a:rPr lang="pl-PL" dirty="0" err="1" smtClean="0"/>
              <a:t>Shalak</a:t>
            </a:r>
            <a:r>
              <a:rPr lang="pl-PL" dirty="0" smtClean="0"/>
              <a:t> et al. </a:t>
            </a:r>
            <a:r>
              <a:rPr lang="pl-PL" dirty="0" err="1" smtClean="0"/>
              <a:t>Nusl</a:t>
            </a:r>
            <a:r>
              <a:rPr lang="pl-PL" dirty="0" smtClean="0"/>
              <a:t> </a:t>
            </a:r>
            <a:r>
              <a:rPr lang="pl-PL" dirty="0" err="1" smtClean="0"/>
              <a:t>Acids</a:t>
            </a:r>
            <a:r>
              <a:rPr lang="pl-PL" dirty="0" smtClean="0"/>
              <a:t> Res 2014, 42, 12939; </a:t>
            </a:r>
            <a:r>
              <a:rPr lang="pl-PL" dirty="0" err="1" smtClean="0"/>
              <a:t>Carriles</a:t>
            </a:r>
            <a:r>
              <a:rPr lang="pl-PL" dirty="0" smtClean="0"/>
              <a:t>, </a:t>
            </a:r>
            <a:r>
              <a:rPr lang="pl-PL" dirty="0" err="1" smtClean="0"/>
              <a:t>Gago</a:t>
            </a:r>
            <a:r>
              <a:rPr lang="pl-PL" dirty="0" smtClean="0"/>
              <a:t>,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Mills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Hermoso</a:t>
            </a:r>
            <a:r>
              <a:rPr lang="pl-PL" baseline="0" dirty="0" smtClean="0"/>
              <a:t> </a:t>
            </a:r>
            <a:r>
              <a:rPr lang="pl-PL" dirty="0" smtClean="0"/>
              <a:t> 2020 </a:t>
            </a:r>
            <a:r>
              <a:rPr lang="pl-PL" dirty="0" err="1" smtClean="0"/>
              <a:t>ChemBioChem</a:t>
            </a:r>
            <a:r>
              <a:rPr lang="pl-PL" dirty="0" smtClean="0"/>
              <a:t> bez nr stron.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eEF1A1 zrobione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cryoEM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kompleksie z rybosomem w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pdb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jako podjednostka struktury 6zmo: 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DOI: 10.1126/science.abc8665</a:t>
            </a:r>
            <a:endParaRPr lang="pl-PL" dirty="0" smtClean="0"/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Ejiri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(2002)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Moonlighting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polypeptide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elongation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from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bundling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zinc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protein R1-associated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localization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Biotechnol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66: 1–21</a:t>
            </a:r>
            <a:endParaRPr lang="pl-PL" dirty="0" smtClean="0"/>
          </a:p>
          <a:p>
            <a:endParaRPr lang="pl-PL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near-ubiquitous form, eEF1A1, is expressed in all tissues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development but is absent in adult muscle and heart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[2,3]. The latter tissues express instead eEF1A2 as do certain other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 types including, notably, large motor neurons, islet cells in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pancreas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enteroendocrine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in the gut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47EED-AF50-4356-BBA8-A55C408ABB69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0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01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61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3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23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8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8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73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1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5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82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7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41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41C3-43BB-4416-B9F5-17DE5BAA87B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C1170-468B-4E7F-BB02-39C495944F1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74576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B16C-E73D-4A13-8CC0-9976F0813B5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97817-C14B-4B25-BC52-8CD4CA62CE1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28289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D1D3-16A2-451F-81AE-3D046AB5145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AA16D-7F05-4485-90BB-823491AB0BD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66383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D154-7113-44A5-8596-F9D94EEF68F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B706F-E207-462E-86A8-5AD9DEFAC87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084945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33D80-B8A4-425C-BF9D-5142C8DA743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45E80-54A8-4132-AB97-C1E7B560CC5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98791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B83A-DAE4-4F7B-872E-464E0F4B82C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8B817-6B14-48FC-B8C7-60F21F7BF5C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6086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EA41-3F4D-4C8B-B869-26FAB97B8FF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DB2A-E40A-45A9-AB38-4C4DD4C1DDB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25728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326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76518-750C-4885-B64B-EFF9C4DC9D7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F5205-F0A6-4703-9AE1-124318F1994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57734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012A-F2E8-44EF-B53C-2CB9681AC0D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DB33-CB78-4F27-A3DD-6D1D8806FCC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3141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0555-B522-428C-A46E-A6E9C977CD2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A8FB6-9BF0-4C76-A590-226B6015838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69588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54E3-0BFC-4E67-92B3-66119069EC4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F1FC-18F6-4AC3-841D-7D28D4443E9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7125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45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15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8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5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68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91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46A5-5D2F-4327-9CE4-B36CE6AE598D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06A0-FEF3-4C6A-9297-23F26AB7B3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30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9C7BB-66AE-4281-B9EC-18A89AE506C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8ABA-EAE1-44A3-9261-13351D89AD8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2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A85BF-F6D0-4570-B154-7CAC42D7139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F36116-0BA9-4EF1-83D2-DCFD9C230974}" type="slidenum">
              <a:rPr lang="pl-PL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6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hyperlink" Target="http://mslab-ibb.pl/en/science/collaborators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mslab-ibb.pl/en/science/public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5441" y="696384"/>
            <a:ext cx="11528212" cy="3043238"/>
          </a:xfrm>
        </p:spPr>
        <p:txBody>
          <a:bodyPr>
            <a:normAutofit/>
          </a:bodyPr>
          <a:lstStyle/>
          <a:p>
            <a:r>
              <a:rPr lang="pl-PL" sz="5400" b="1" i="0" u="none" strike="noStrik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</a:t>
            </a:r>
            <a:r>
              <a:rPr lang="pl-PL" sz="5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5400" b="1" i="0" u="none" strike="noStrike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pectrometry</a:t>
            </a:r>
            <a:r>
              <a:rPr lang="pl-PL" sz="5400" b="1" i="0" u="none" strike="noStrik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5400" b="1" i="0" u="none" strike="noStrike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</a:t>
            </a:r>
            <a:r>
              <a:rPr lang="pl-PL" sz="5400" b="1" i="0" u="none" strike="noStrik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IBB PAS</a:t>
            </a:r>
            <a:br>
              <a:rPr lang="pl-PL" sz="5400" b="1" i="0" u="none" strike="noStrik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pl-PL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Team-Tech </a:t>
            </a:r>
            <a:r>
              <a:rPr lang="pl-PL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</a:t>
            </a:r>
            <a:r>
              <a:rPr lang="pl-PL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</a:t>
            </a:r>
            <a:r>
              <a:rPr lang="pl-PL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2015-2021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29653" y="4863132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l-PL" b="1" dirty="0" smtClean="0"/>
              <a:t>19.12.2022</a:t>
            </a:r>
          </a:p>
          <a:p>
            <a:pPr algn="r"/>
            <a:r>
              <a:rPr lang="pl-PL" b="1" dirty="0" smtClean="0"/>
              <a:t>Michał Dadlez</a:t>
            </a:r>
            <a:endParaRPr lang="pl-PL" b="1" dirty="0"/>
          </a:p>
          <a:p>
            <a:pPr algn="r"/>
            <a:r>
              <a:rPr lang="pl-PL" dirty="0" err="1" smtClean="0"/>
              <a:t>Head</a:t>
            </a:r>
            <a:r>
              <a:rPr lang="pl-PL" dirty="0" smtClean="0"/>
              <a:t> of </a:t>
            </a:r>
            <a:r>
              <a:rPr lang="en-US" dirty="0" smtClean="0"/>
              <a:t>Mass </a:t>
            </a:r>
            <a:r>
              <a:rPr lang="en-US" dirty="0"/>
              <a:t>Spectrometry Laboratory </a:t>
            </a:r>
            <a:endParaRPr lang="pl-PL" dirty="0"/>
          </a:p>
          <a:p>
            <a:pPr algn="r"/>
            <a:r>
              <a:rPr lang="en-US" dirty="0"/>
              <a:t>Institute of Biochemistry and Biophysics Polish</a:t>
            </a:r>
            <a:r>
              <a:rPr lang="pl-PL" dirty="0"/>
              <a:t> </a:t>
            </a:r>
            <a:r>
              <a:rPr lang="en-US" dirty="0"/>
              <a:t>Academy of </a:t>
            </a:r>
            <a:r>
              <a:rPr lang="en-US" dirty="0" smtClean="0"/>
              <a:t>Sciences</a:t>
            </a:r>
            <a:endParaRPr lang="pl-PL" dirty="0" smtClean="0"/>
          </a:p>
          <a:p>
            <a:pPr algn="r"/>
            <a:r>
              <a:rPr lang="pl-PL" dirty="0" smtClean="0"/>
              <a:t>Web </a:t>
            </a:r>
            <a:r>
              <a:rPr lang="pl-PL" dirty="0" err="1" smtClean="0"/>
              <a:t>page</a:t>
            </a:r>
            <a:r>
              <a:rPr lang="pl-PL" dirty="0"/>
              <a:t>: </a:t>
            </a:r>
            <a:r>
              <a:rPr lang="pl-PL" b="1" dirty="0"/>
              <a:t>http://mslab-ibb.pl/en/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76" y="226842"/>
            <a:ext cx="2519493" cy="10800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xmlns="" id="{93434A84-5C67-796F-C378-5D5EE9D82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3921" y="264384"/>
            <a:ext cx="7734878" cy="76431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250644" y="1306842"/>
            <a:ext cx="296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Operating </a:t>
            </a:r>
            <a:r>
              <a:rPr lang="pl-PL" sz="2000" b="1" dirty="0" err="1" smtClean="0"/>
              <a:t>since</a:t>
            </a:r>
            <a:r>
              <a:rPr lang="pl-PL" sz="2000" b="1" dirty="0" smtClean="0"/>
              <a:t>  Jan,2001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272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09625" y="-4145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Proteomics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most </a:t>
            </a:r>
            <a:r>
              <a:rPr lang="pl-PL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-to </a:t>
            </a:r>
            <a:r>
              <a:rPr lang="pl-PL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</a:t>
            </a: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3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equipment</a:t>
            </a:r>
            <a:endParaRPr lang="pl-PL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xmlns="" id="{F765725D-B527-4B25-A779-DBF1C655D951}"/>
              </a:ext>
            </a:extLst>
          </p:cNvPr>
          <p:cNvGrpSpPr/>
          <p:nvPr/>
        </p:nvGrpSpPr>
        <p:grpSpPr>
          <a:xfrm>
            <a:off x="6161843" y="4071610"/>
            <a:ext cx="5610687" cy="2516789"/>
            <a:chOff x="3080669" y="4391558"/>
            <a:chExt cx="5254450" cy="2222992"/>
          </a:xfrm>
        </p:grpSpPr>
        <p:graphicFrame>
          <p:nvGraphicFramePr>
            <p:cNvPr id="60" name="Wykres 59">
              <a:extLst>
                <a:ext uri="{FF2B5EF4-FFF2-40B4-BE49-F238E27FC236}">
                  <a16:creationId xmlns:a16="http://schemas.microsoft.com/office/drawing/2014/main" xmlns="" id="{90EB839B-A5D4-4F72-98F6-0172E74C496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56294829"/>
                </p:ext>
              </p:extLst>
            </p:nvPr>
          </p:nvGraphicFramePr>
          <p:xfrm>
            <a:off x="3863469" y="4391558"/>
            <a:ext cx="4471650" cy="2125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xmlns="" id="{DD2848C0-A7E0-46CC-906F-93352D7E6A64}"/>
                </a:ext>
              </a:extLst>
            </p:cNvPr>
            <p:cNvSpPr txBox="1"/>
            <p:nvPr/>
          </p:nvSpPr>
          <p:spPr>
            <a:xfrm>
              <a:off x="4263519" y="6383479"/>
              <a:ext cx="3860800" cy="231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1" dirty="0"/>
                <a:t>   </a:t>
              </a:r>
              <a:r>
                <a:rPr lang="pl-PL" sz="1100" b="1" dirty="0" err="1"/>
                <a:t>nanoLC</a:t>
              </a:r>
              <a:r>
                <a:rPr lang="pl-PL" sz="1100" b="1" dirty="0"/>
                <a:t> / </a:t>
              </a:r>
              <a:r>
                <a:rPr lang="pl-PL" sz="1100" b="1" dirty="0" err="1"/>
                <a:t>QExactive</a:t>
              </a:r>
              <a:r>
                <a:rPr lang="pl-PL" sz="1100" b="1" dirty="0"/>
                <a:t>                        </a:t>
              </a:r>
              <a:r>
                <a:rPr lang="pl-PL" sz="1100" b="1" dirty="0" err="1"/>
                <a:t>Evosep</a:t>
              </a:r>
              <a:r>
                <a:rPr lang="pl-PL" sz="1100" b="1" dirty="0"/>
                <a:t> One / Exploris 480    </a:t>
              </a:r>
            </a:p>
          </p:txBody>
        </p: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xmlns="" id="{FA1A9F4D-EDFA-4496-AEB5-B6754055CAF0}"/>
                </a:ext>
              </a:extLst>
            </p:cNvPr>
            <p:cNvGrpSpPr/>
            <p:nvPr/>
          </p:nvGrpSpPr>
          <p:grpSpPr>
            <a:xfrm>
              <a:off x="3080669" y="5828187"/>
              <a:ext cx="1479260" cy="577081"/>
              <a:chOff x="4616740" y="6780368"/>
              <a:chExt cx="1479260" cy="577081"/>
            </a:xfrm>
          </p:grpSpPr>
          <p:sp>
            <p:nvSpPr>
              <p:cNvPr id="63" name="pole tekstowe 62">
                <a:extLst>
                  <a:ext uri="{FF2B5EF4-FFF2-40B4-BE49-F238E27FC236}">
                    <a16:creationId xmlns:a16="http://schemas.microsoft.com/office/drawing/2014/main" xmlns="" id="{05959029-5437-4B32-8C37-4B4E20B73756}"/>
                  </a:ext>
                </a:extLst>
              </p:cNvPr>
              <p:cNvSpPr txBox="1"/>
              <p:nvPr/>
            </p:nvSpPr>
            <p:spPr>
              <a:xfrm>
                <a:off x="4616740" y="6780368"/>
                <a:ext cx="147926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50" dirty="0"/>
                  <a:t>HeLa </a:t>
                </a:r>
                <a:r>
                  <a:rPr lang="pl-PL" sz="1050" dirty="0" err="1"/>
                  <a:t>digest</a:t>
                </a:r>
                <a:endParaRPr lang="pl-PL" sz="1050" dirty="0"/>
              </a:p>
              <a:p>
                <a:r>
                  <a:rPr lang="pl-PL" sz="1050" dirty="0"/>
                  <a:t>      100 </a:t>
                </a:r>
                <a:r>
                  <a:rPr lang="pl-PL" sz="1050" dirty="0" err="1"/>
                  <a:t>ng</a:t>
                </a:r>
                <a:r>
                  <a:rPr lang="pl-PL" sz="1050" dirty="0"/>
                  <a:t> </a:t>
                </a:r>
              </a:p>
              <a:p>
                <a:r>
                  <a:rPr lang="pl-PL" sz="1050" dirty="0"/>
                  <a:t>      500 </a:t>
                </a:r>
                <a:r>
                  <a:rPr lang="pl-PL" sz="1050" dirty="0" err="1"/>
                  <a:t>ng</a:t>
                </a:r>
                <a:endParaRPr lang="pl-PL" sz="1050" dirty="0"/>
              </a:p>
            </p:txBody>
          </p:sp>
          <p:grpSp>
            <p:nvGrpSpPr>
              <p:cNvPr id="64" name="Grupa 63">
                <a:extLst>
                  <a:ext uri="{FF2B5EF4-FFF2-40B4-BE49-F238E27FC236}">
                    <a16:creationId xmlns:a16="http://schemas.microsoft.com/office/drawing/2014/main" xmlns="" id="{D50AC25E-4C88-42E9-838D-F804F682E100}"/>
                  </a:ext>
                </a:extLst>
              </p:cNvPr>
              <p:cNvGrpSpPr/>
              <p:nvPr/>
            </p:nvGrpSpPr>
            <p:grpSpPr>
              <a:xfrm>
                <a:off x="4699745" y="6993699"/>
                <a:ext cx="150350" cy="224400"/>
                <a:chOff x="7715705" y="5481730"/>
                <a:chExt cx="150350" cy="224400"/>
              </a:xfrm>
            </p:grpSpPr>
            <p:sp>
              <p:nvSpPr>
                <p:cNvPr id="65" name="Prostokąt 64">
                  <a:extLst>
                    <a:ext uri="{FF2B5EF4-FFF2-40B4-BE49-F238E27FC236}">
                      <a16:creationId xmlns:a16="http://schemas.microsoft.com/office/drawing/2014/main" xmlns="" id="{D9AEB4D2-845A-4068-93A4-1CDB5466E639}"/>
                    </a:ext>
                  </a:extLst>
                </p:cNvPr>
                <p:cNvSpPr/>
                <p:nvPr/>
              </p:nvSpPr>
              <p:spPr>
                <a:xfrm>
                  <a:off x="7715705" y="5481730"/>
                  <a:ext cx="144000" cy="72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6" name="Prostokąt 65">
                  <a:extLst>
                    <a:ext uri="{FF2B5EF4-FFF2-40B4-BE49-F238E27FC236}">
                      <a16:creationId xmlns:a16="http://schemas.microsoft.com/office/drawing/2014/main" xmlns="" id="{87F076A5-3AD0-4B24-A6D7-B8B2D5038FCD}"/>
                    </a:ext>
                  </a:extLst>
                </p:cNvPr>
                <p:cNvSpPr/>
                <p:nvPr/>
              </p:nvSpPr>
              <p:spPr>
                <a:xfrm>
                  <a:off x="7722055" y="5634130"/>
                  <a:ext cx="144000" cy="720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</p:grpSp>
      </p:grpSp>
      <p:pic>
        <p:nvPicPr>
          <p:cNvPr id="6" name="Obraz 5" descr="Obraz zawierający tekst, wewnątrz, wyposażenie, bałagan&#10;&#10;Opis wygenerowany automatycznie">
            <a:extLst>
              <a:ext uri="{FF2B5EF4-FFF2-40B4-BE49-F238E27FC236}">
                <a16:creationId xmlns:a16="http://schemas.microsoft.com/office/drawing/2014/main" xmlns="" id="{56CF9103-6108-F91C-C53D-5DE7242CC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6" t="28066" r="23449" b="15422"/>
          <a:stretch/>
        </p:blipFill>
        <p:spPr>
          <a:xfrm>
            <a:off x="549807" y="1284109"/>
            <a:ext cx="4660479" cy="2889648"/>
          </a:xfrm>
          <a:prstGeom prst="rect">
            <a:avLst/>
          </a:prstGeom>
        </p:spPr>
      </p:pic>
      <p:sp>
        <p:nvSpPr>
          <p:cNvPr id="18" name="TextShape 3">
            <a:extLst>
              <a:ext uri="{FF2B5EF4-FFF2-40B4-BE49-F238E27FC236}">
                <a16:creationId xmlns:a16="http://schemas.microsoft.com/office/drawing/2014/main" xmlns="" id="{0D06C1AB-CE2C-0C9A-4E9C-AF92E82FC930}"/>
              </a:ext>
            </a:extLst>
          </p:cNvPr>
          <p:cNvSpPr txBox="1"/>
          <p:nvPr/>
        </p:nvSpPr>
        <p:spPr>
          <a:xfrm>
            <a:off x="5341961" y="1284874"/>
            <a:ext cx="6707345" cy="27867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b="1" dirty="0" err="1"/>
              <a:t>Two</a:t>
            </a:r>
            <a:r>
              <a:rPr lang="pl-PL" b="1" dirty="0"/>
              <a:t> </a:t>
            </a:r>
            <a:r>
              <a:rPr lang="pl-PL" b="1" dirty="0" err="1"/>
              <a:t>Evosep</a:t>
            </a:r>
            <a:r>
              <a:rPr lang="pl-PL" b="1" dirty="0"/>
              <a:t> One/</a:t>
            </a:r>
            <a:r>
              <a:rPr lang="pl-PL" b="1" dirty="0" err="1"/>
              <a:t>Exploris</a:t>
            </a:r>
            <a:r>
              <a:rPr lang="pl-PL" b="1" dirty="0"/>
              <a:t> 480 </a:t>
            </a:r>
            <a:r>
              <a:rPr lang="pl-PL" b="1" dirty="0" err="1" smtClean="0"/>
              <a:t>systems</a:t>
            </a:r>
            <a:r>
              <a:rPr lang="pl-PL" b="1" dirty="0" smtClean="0"/>
              <a:t> </a:t>
            </a:r>
            <a:r>
              <a:rPr lang="pl-PL" b="1" dirty="0" err="1" smtClean="0"/>
              <a:t>available</a:t>
            </a:r>
            <a:r>
              <a:rPr lang="pl-PL" b="1" dirty="0" smtClean="0"/>
              <a:t> </a:t>
            </a:r>
            <a:r>
              <a:rPr lang="pl-PL" b="1" dirty="0" err="1" smtClean="0"/>
              <a:t>at</a:t>
            </a:r>
            <a:r>
              <a:rPr lang="pl-PL" b="1" dirty="0" smtClean="0"/>
              <a:t> </a:t>
            </a:r>
            <a:r>
              <a:rPr lang="pl-PL" b="1" dirty="0" err="1" smtClean="0"/>
              <a:t>present</a:t>
            </a:r>
            <a:r>
              <a:rPr lang="pl-PL" b="1" dirty="0" smtClean="0"/>
              <a:t>  </a:t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b="1" dirty="0" err="1" smtClean="0"/>
              <a:t>instal</a:t>
            </a:r>
            <a:r>
              <a:rPr lang="pl-PL" b="1" dirty="0" smtClean="0"/>
              <a:t> 2021/2022)</a:t>
            </a:r>
            <a:endParaRPr lang="pl-P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b="1" dirty="0" err="1" smtClean="0"/>
              <a:t>Better</a:t>
            </a:r>
            <a:r>
              <a:rPr lang="pl-PL" b="1" dirty="0" smtClean="0"/>
              <a:t> </a:t>
            </a:r>
            <a:r>
              <a:rPr lang="pl-PL" b="1" dirty="0" err="1"/>
              <a:t>results</a:t>
            </a:r>
            <a:r>
              <a:rPr lang="pl-PL" b="1" dirty="0"/>
              <a:t> in </a:t>
            </a:r>
            <a:r>
              <a:rPr lang="pl-PL" b="1" dirty="0" err="1"/>
              <a:t>shorter</a:t>
            </a:r>
            <a:r>
              <a:rPr lang="pl-PL" b="1" dirty="0"/>
              <a:t> </a:t>
            </a:r>
            <a:r>
              <a:rPr lang="pl-PL" b="1" dirty="0" err="1" smtClean="0"/>
              <a:t>time</a:t>
            </a:r>
            <a:r>
              <a:rPr lang="pl-PL" b="1" dirty="0" smtClean="0"/>
              <a:t>, high </a:t>
            </a:r>
            <a:r>
              <a:rPr lang="pl-PL" b="1" smtClean="0"/>
              <a:t>throughput</a:t>
            </a:r>
            <a:r>
              <a:rPr lang="pl-PL" b="1" dirty="0" smtClean="0"/>
              <a:t>, most </a:t>
            </a:r>
            <a:r>
              <a:rPr lang="pl-PL" b="1" dirty="0" err="1" smtClean="0"/>
              <a:t>sophisticated</a:t>
            </a:r>
            <a:r>
              <a:rPr lang="pl-PL" b="1" dirty="0" smtClean="0"/>
              <a:t> </a:t>
            </a:r>
            <a:r>
              <a:rPr lang="pl-PL" b="1" dirty="0" err="1" smtClean="0"/>
              <a:t>analytical</a:t>
            </a:r>
            <a:r>
              <a:rPr lang="pl-PL" b="1" dirty="0" smtClean="0"/>
              <a:t> </a:t>
            </a:r>
            <a:r>
              <a:rPr lang="pl-PL" b="1" dirty="0" err="1" smtClean="0"/>
              <a:t>schemes</a:t>
            </a:r>
            <a:r>
              <a:rPr lang="pl-PL" b="1" dirty="0" smtClean="0"/>
              <a:t> </a:t>
            </a:r>
            <a:r>
              <a:rPr lang="pl-PL" b="1" dirty="0" err="1" smtClean="0"/>
              <a:t>available</a:t>
            </a:r>
            <a:endParaRPr lang="pl-P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b="1" dirty="0" err="1" smtClean="0"/>
              <a:t>Multiple</a:t>
            </a:r>
            <a:r>
              <a:rPr lang="pl-PL" b="1" dirty="0" smtClean="0"/>
              <a:t> </a:t>
            </a:r>
            <a:r>
              <a:rPr lang="pl-PL" b="1" dirty="0" err="1"/>
              <a:t>acquisition</a:t>
            </a:r>
            <a:r>
              <a:rPr lang="pl-PL" b="1" dirty="0"/>
              <a:t> </a:t>
            </a:r>
            <a:r>
              <a:rPr lang="pl-PL" b="1" dirty="0" err="1"/>
              <a:t>methods</a:t>
            </a:r>
            <a:r>
              <a:rPr lang="pl-PL" b="1" dirty="0"/>
              <a:t> for </a:t>
            </a:r>
            <a:r>
              <a:rPr lang="pl-PL" b="1" dirty="0" err="1"/>
              <a:t>typical</a:t>
            </a:r>
            <a:r>
              <a:rPr lang="pl-PL" b="1" dirty="0"/>
              <a:t> </a:t>
            </a:r>
            <a:r>
              <a:rPr lang="pl-PL" b="1" dirty="0" err="1"/>
              <a:t>samples</a:t>
            </a:r>
            <a:r>
              <a:rPr lang="pl-PL" b="1" dirty="0"/>
              <a:t> </a:t>
            </a:r>
            <a:br>
              <a:rPr lang="pl-PL" b="1" dirty="0"/>
            </a:b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tailored</a:t>
            </a:r>
            <a:r>
              <a:rPr lang="pl-PL" b="1" dirty="0"/>
              <a:t> for </a:t>
            </a:r>
            <a:r>
              <a:rPr lang="pl-PL" b="1" dirty="0" err="1"/>
              <a:t>specific</a:t>
            </a:r>
            <a:r>
              <a:rPr lang="pl-PL" b="1" dirty="0"/>
              <a:t> </a:t>
            </a:r>
            <a:r>
              <a:rPr lang="pl-PL" b="1" dirty="0" err="1"/>
              <a:t>needs</a:t>
            </a:r>
            <a:r>
              <a:rPr lang="pl-PL" b="1" dirty="0"/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dirty="0" err="1"/>
              <a:t>Almost</a:t>
            </a:r>
            <a:r>
              <a:rPr lang="pl-PL" b="1" dirty="0"/>
              <a:t> no </a:t>
            </a:r>
            <a:r>
              <a:rPr lang="pl-PL" b="1" dirty="0" err="1"/>
              <a:t>queue</a:t>
            </a:r>
            <a:r>
              <a:rPr lang="pl-PL" b="1" dirty="0"/>
              <a:t> </a:t>
            </a:r>
            <a:r>
              <a:rPr lang="pl-PL" dirty="0"/>
              <a:t>(</a:t>
            </a:r>
            <a:r>
              <a:rPr lang="pl-PL" dirty="0" err="1"/>
              <a:t>before</a:t>
            </a:r>
            <a:r>
              <a:rPr lang="pl-PL" dirty="0"/>
              <a:t> </a:t>
            </a:r>
            <a:r>
              <a:rPr lang="pl-PL" dirty="0" err="1"/>
              <a:t>even</a:t>
            </a:r>
            <a:r>
              <a:rPr lang="pl-PL" dirty="0"/>
              <a:t> 3 </a:t>
            </a:r>
            <a:r>
              <a:rPr lang="pl-PL" dirty="0" err="1"/>
              <a:t>month</a:t>
            </a:r>
            <a:r>
              <a:rPr lang="pl-PL" dirty="0"/>
              <a:t> </a:t>
            </a:r>
            <a:r>
              <a:rPr lang="pl-PL" dirty="0" err="1"/>
              <a:t>waiting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 smtClean="0"/>
              <a:t>!)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b="1" dirty="0"/>
              <a:t>http://mslab-ibb.pl/en/equipment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FDA5AA80-73D2-31B0-622B-C67DD8988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974" y="156806"/>
            <a:ext cx="2167332" cy="929044"/>
          </a:xfrm>
          <a:prstGeom prst="rect">
            <a:avLst/>
          </a:prstGeom>
        </p:spPr>
      </p:pic>
      <p:sp>
        <p:nvSpPr>
          <p:cNvPr id="20" name="TextShape 3">
            <a:extLst>
              <a:ext uri="{FF2B5EF4-FFF2-40B4-BE49-F238E27FC236}">
                <a16:creationId xmlns:a16="http://schemas.microsoft.com/office/drawing/2014/main" xmlns="" id="{25BA0148-B777-7AC7-22FE-360A832D6035}"/>
              </a:ext>
            </a:extLst>
          </p:cNvPr>
          <p:cNvSpPr txBox="1"/>
          <p:nvPr/>
        </p:nvSpPr>
        <p:spPr>
          <a:xfrm>
            <a:off x="514736" y="4504019"/>
            <a:ext cx="5860344" cy="221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b="1" dirty="0" err="1"/>
              <a:t>Since</a:t>
            </a:r>
            <a:r>
              <a:rPr lang="pl-PL" sz="2400" b="1" dirty="0"/>
              <a:t> March 2021: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b="1" dirty="0"/>
              <a:t>462 </a:t>
            </a:r>
            <a:r>
              <a:rPr lang="pl-PL" sz="2400" b="1" dirty="0" err="1"/>
              <a:t>analysis</a:t>
            </a:r>
            <a:r>
              <a:rPr lang="pl-PL" sz="2400" b="1" dirty="0"/>
              <a:t> </a:t>
            </a:r>
            <a:r>
              <a:rPr lang="pl-PL" sz="2400" b="1" dirty="0" err="1" smtClean="0"/>
              <a:t>orders</a:t>
            </a:r>
            <a:r>
              <a:rPr lang="pl-PL" sz="2400" b="1" dirty="0" smtClean="0"/>
              <a:t> for </a:t>
            </a:r>
            <a:br>
              <a:rPr lang="pl-PL" sz="2400" b="1" dirty="0" smtClean="0"/>
            </a:br>
            <a:r>
              <a:rPr lang="pl-PL" sz="2400" b="1" dirty="0" err="1" smtClean="0"/>
              <a:t>Exploris</a:t>
            </a:r>
            <a:r>
              <a:rPr lang="pl-PL" sz="2400" b="1" dirty="0" smtClean="0"/>
              <a:t> system (</a:t>
            </a:r>
            <a:r>
              <a:rPr lang="pl-PL" sz="2400" b="1" dirty="0" err="1" smtClean="0"/>
              <a:t>total</a:t>
            </a:r>
            <a:r>
              <a:rPr lang="pl-PL" sz="2400" b="1" dirty="0" smtClean="0"/>
              <a:t> 885)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/>
              <a:t>7 252 </a:t>
            </a:r>
            <a:r>
              <a:rPr lang="pl-PL" sz="2400" b="1" dirty="0" err="1"/>
              <a:t>samples</a:t>
            </a:r>
            <a:endParaRPr lang="pl-PL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/>
              <a:t>10 896 </a:t>
            </a:r>
            <a:r>
              <a:rPr lang="pl-PL" sz="2400" b="1" dirty="0" err="1"/>
              <a:t>separate</a:t>
            </a:r>
            <a:r>
              <a:rPr lang="pl-PL" sz="2400" b="1" dirty="0"/>
              <a:t> LC-MS </a:t>
            </a:r>
            <a:r>
              <a:rPr lang="pl-PL" sz="2400" b="1" dirty="0" err="1"/>
              <a:t>runs</a:t>
            </a:r>
            <a:endParaRPr lang="pl-PL" sz="24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647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rostokąt: zaokrąglone rogi 279">
            <a:extLst>
              <a:ext uri="{FF2B5EF4-FFF2-40B4-BE49-F238E27FC236}">
                <a16:creationId xmlns:a16="http://schemas.microsoft.com/office/drawing/2014/main" xmlns="" id="{8CE10660-B641-4789-8539-CF41A858F068}"/>
              </a:ext>
            </a:extLst>
          </p:cNvPr>
          <p:cNvSpPr/>
          <p:nvPr/>
        </p:nvSpPr>
        <p:spPr>
          <a:xfrm>
            <a:off x="679764" y="2419292"/>
            <a:ext cx="10296000" cy="450000"/>
          </a:xfrm>
          <a:prstGeom prst="round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2653" y="-33985"/>
            <a:ext cx="12191999" cy="132556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acquisition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proteomics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xmlns="" id="{C019D19A-D7BF-4A78-8023-3EE977B81CF3}"/>
                  </a:ext>
                </a:extLst>
              </p14:cNvPr>
              <p14:cNvContentPartPr/>
              <p14:nvPr/>
            </p14:nvContentPartPr>
            <p14:xfrm>
              <a:off x="5259541" y="-117773"/>
              <a:ext cx="360" cy="360"/>
            </p14:xfrm>
          </p:contentPart>
        </mc:Choice>
        <mc:Fallback xmlns=""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C019D19A-D7BF-4A78-8023-3EE977B81C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0541" y="-1267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1" name="Prostokąt: zaokrąglone rogi 90">
            <a:extLst>
              <a:ext uri="{FF2B5EF4-FFF2-40B4-BE49-F238E27FC236}">
                <a16:creationId xmlns:a16="http://schemas.microsoft.com/office/drawing/2014/main" xmlns="" id="{CD122024-FA41-49F0-B0FA-8601894D86D9}"/>
              </a:ext>
            </a:extLst>
          </p:cNvPr>
          <p:cNvSpPr/>
          <p:nvPr/>
        </p:nvSpPr>
        <p:spPr>
          <a:xfrm>
            <a:off x="1786765" y="1443832"/>
            <a:ext cx="2952000" cy="68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dirty="0"/>
              <a:t>Data-Dependent </a:t>
            </a:r>
            <a:r>
              <a:rPr lang="en-US" dirty="0"/>
              <a:t>Acquisition</a:t>
            </a:r>
            <a:r>
              <a:rPr lang="pl-PL" dirty="0"/>
              <a:t> (DDA)</a:t>
            </a:r>
            <a:endParaRPr lang="en-GB" dirty="0"/>
          </a:p>
        </p:txBody>
      </p:sp>
      <p:sp>
        <p:nvSpPr>
          <p:cNvPr id="92" name="Prostokąt: zaokrąglone rogi 91">
            <a:extLst>
              <a:ext uri="{FF2B5EF4-FFF2-40B4-BE49-F238E27FC236}">
                <a16:creationId xmlns:a16="http://schemas.microsoft.com/office/drawing/2014/main" xmlns="" id="{AC722388-AD9B-494E-B2F1-BC4E2F2F03B9}"/>
              </a:ext>
            </a:extLst>
          </p:cNvPr>
          <p:cNvSpPr/>
          <p:nvPr/>
        </p:nvSpPr>
        <p:spPr>
          <a:xfrm>
            <a:off x="4877537" y="1444294"/>
            <a:ext cx="2952000" cy="68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l-PL" dirty="0"/>
              <a:t>Data-Independent </a:t>
            </a:r>
            <a:r>
              <a:rPr lang="en-US" dirty="0"/>
              <a:t>Acquisition</a:t>
            </a:r>
            <a:r>
              <a:rPr lang="pl-PL" dirty="0"/>
              <a:t> (DIA=SWATH)</a:t>
            </a:r>
            <a:endParaRPr lang="en-GB" dirty="0"/>
          </a:p>
        </p:txBody>
      </p:sp>
      <p:sp>
        <p:nvSpPr>
          <p:cNvPr id="93" name="Prostokąt: zaokrąglone rogi 92">
            <a:extLst>
              <a:ext uri="{FF2B5EF4-FFF2-40B4-BE49-F238E27FC236}">
                <a16:creationId xmlns:a16="http://schemas.microsoft.com/office/drawing/2014/main" xmlns="" id="{C448037C-3FC5-4B18-82AD-CF2C74BC0C97}"/>
              </a:ext>
            </a:extLst>
          </p:cNvPr>
          <p:cNvSpPr/>
          <p:nvPr/>
        </p:nvSpPr>
        <p:spPr>
          <a:xfrm>
            <a:off x="7968309" y="1443255"/>
            <a:ext cx="2952000" cy="684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Targeted analysis </a:t>
            </a:r>
            <a:br>
              <a:rPr lang="en-US"/>
            </a:br>
            <a:r>
              <a:rPr lang="en-US"/>
              <a:t>(MRM/</a:t>
            </a:r>
            <a:r>
              <a:rPr lang="en-US" b="1"/>
              <a:t>PRM</a:t>
            </a:r>
            <a:r>
              <a:rPr lang="en-US"/>
              <a:t>)</a:t>
            </a:r>
          </a:p>
        </p:txBody>
      </p:sp>
      <p:sp>
        <p:nvSpPr>
          <p:cNvPr id="64" name="Prostokąt: zaokrąglone rogi 63">
            <a:extLst>
              <a:ext uri="{FF2B5EF4-FFF2-40B4-BE49-F238E27FC236}">
                <a16:creationId xmlns:a16="http://schemas.microsoft.com/office/drawing/2014/main" xmlns="" id="{7C553734-89E3-4714-BC5C-C5B70D876705}"/>
              </a:ext>
            </a:extLst>
          </p:cNvPr>
          <p:cNvSpPr/>
          <p:nvPr/>
        </p:nvSpPr>
        <p:spPr>
          <a:xfrm>
            <a:off x="674845" y="2874949"/>
            <a:ext cx="10296000" cy="1088734"/>
          </a:xfrm>
          <a:prstGeom prst="round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Prostokąt: zaokrąglone rogi 141">
            <a:extLst>
              <a:ext uri="{FF2B5EF4-FFF2-40B4-BE49-F238E27FC236}">
                <a16:creationId xmlns:a16="http://schemas.microsoft.com/office/drawing/2014/main" xmlns="" id="{1B411A7B-4A1E-4341-A0C4-CB6246DB516A}"/>
              </a:ext>
            </a:extLst>
          </p:cNvPr>
          <p:cNvSpPr/>
          <p:nvPr/>
        </p:nvSpPr>
        <p:spPr>
          <a:xfrm>
            <a:off x="703419" y="3970294"/>
            <a:ext cx="10296000" cy="2268000"/>
          </a:xfrm>
          <a:prstGeom prst="round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xmlns="" id="{F5B7815E-EAC0-4D44-AE37-2F77A683289E}"/>
              </a:ext>
            </a:extLst>
          </p:cNvPr>
          <p:cNvGrpSpPr/>
          <p:nvPr/>
        </p:nvGrpSpPr>
        <p:grpSpPr>
          <a:xfrm>
            <a:off x="2133916" y="2837690"/>
            <a:ext cx="2274541" cy="3220679"/>
            <a:chOff x="2133916" y="2837690"/>
            <a:chExt cx="2274541" cy="3220679"/>
          </a:xfrm>
        </p:grpSpPr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0DE3550E-A516-4FE6-A7B2-24F127851A07}"/>
                </a:ext>
              </a:extLst>
            </p:cNvPr>
            <p:cNvSpPr txBox="1"/>
            <p:nvPr/>
          </p:nvSpPr>
          <p:spPr>
            <a:xfrm>
              <a:off x="2133916" y="4937903"/>
              <a:ext cx="7631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4"/>
                  </a:solidFill>
                </a:rPr>
                <a:t>Top N</a:t>
              </a:r>
            </a:p>
          </p:txBody>
        </p:sp>
        <p:sp>
          <p:nvSpPr>
            <p:cNvPr id="35" name="Nawias klamrowy otwierający 34">
              <a:extLst>
                <a:ext uri="{FF2B5EF4-FFF2-40B4-BE49-F238E27FC236}">
                  <a16:creationId xmlns:a16="http://schemas.microsoft.com/office/drawing/2014/main" xmlns="" id="{2411C275-D6FB-441B-A22C-438702F6B481}"/>
                </a:ext>
              </a:extLst>
            </p:cNvPr>
            <p:cNvSpPr/>
            <p:nvPr/>
          </p:nvSpPr>
          <p:spPr>
            <a:xfrm>
              <a:off x="2663525" y="4121144"/>
              <a:ext cx="349748" cy="1937225"/>
            </a:xfrm>
            <a:prstGeom prst="leftBrace">
              <a:avLst>
                <a:gd name="adj1" fmla="val 8333"/>
                <a:gd name="adj2" fmla="val 50569"/>
              </a:avLst>
            </a:prstGeom>
            <a:ln w="28575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xmlns="" id="{E7A302D5-2CBE-44DB-B18A-0C5C2BDC200A}"/>
                </a:ext>
              </a:extLst>
            </p:cNvPr>
            <p:cNvSpPr txBox="1"/>
            <p:nvPr/>
          </p:nvSpPr>
          <p:spPr>
            <a:xfrm>
              <a:off x="2671479" y="2837690"/>
              <a:ext cx="1736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Single precursor</a:t>
              </a:r>
            </a:p>
          </p:txBody>
        </p: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2065FB76-EF2D-4D73-9795-3A8190659FEF}"/>
                </a:ext>
              </a:extLst>
            </p:cNvPr>
            <p:cNvGrpSpPr/>
            <p:nvPr/>
          </p:nvGrpSpPr>
          <p:grpSpPr>
            <a:xfrm>
              <a:off x="2660220" y="3121505"/>
              <a:ext cx="1592979" cy="985643"/>
              <a:chOff x="2412380" y="3111393"/>
              <a:chExt cx="1375818" cy="851277"/>
            </a:xfrm>
          </p:grpSpPr>
          <p:sp>
            <p:nvSpPr>
              <p:cNvPr id="136" name="pole tekstowe 135">
                <a:extLst>
                  <a:ext uri="{FF2B5EF4-FFF2-40B4-BE49-F238E27FC236}">
                    <a16:creationId xmlns:a16="http://schemas.microsoft.com/office/drawing/2014/main" xmlns="" id="{E55BE091-6037-4A0E-9702-9EDC81CF746E}"/>
                  </a:ext>
                </a:extLst>
              </p:cNvPr>
              <p:cNvSpPr txBox="1"/>
              <p:nvPr/>
            </p:nvSpPr>
            <p:spPr>
              <a:xfrm rot="16200000">
                <a:off x="2158751" y="3365022"/>
                <a:ext cx="733203" cy="22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/>
                  <a:t>Intensity</a:t>
                </a:r>
              </a:p>
            </p:txBody>
          </p:sp>
          <p:grpSp>
            <p:nvGrpSpPr>
              <p:cNvPr id="8" name="Grupa 7">
                <a:extLst>
                  <a:ext uri="{FF2B5EF4-FFF2-40B4-BE49-F238E27FC236}">
                    <a16:creationId xmlns:a16="http://schemas.microsoft.com/office/drawing/2014/main" xmlns="" id="{2FF584B9-6A28-4845-81CD-88519FAB1314}"/>
                  </a:ext>
                </a:extLst>
              </p:cNvPr>
              <p:cNvGrpSpPr/>
              <p:nvPr/>
            </p:nvGrpSpPr>
            <p:grpSpPr>
              <a:xfrm>
                <a:off x="2625513" y="3171679"/>
                <a:ext cx="1044000" cy="654885"/>
                <a:chOff x="3692986" y="3115872"/>
                <a:chExt cx="1044000" cy="654885"/>
              </a:xfrm>
            </p:grpSpPr>
            <p:cxnSp>
              <p:nvCxnSpPr>
                <p:cNvPr id="102" name="Łącznik prosty 101">
                  <a:extLst>
                    <a:ext uri="{FF2B5EF4-FFF2-40B4-BE49-F238E27FC236}">
                      <a16:creationId xmlns:a16="http://schemas.microsoft.com/office/drawing/2014/main" xmlns="" id="{4C311412-CDD1-456F-BB0D-44DD2DD39166}"/>
                    </a:ext>
                  </a:extLst>
                </p:cNvPr>
                <p:cNvCxnSpPr/>
                <p:nvPr/>
              </p:nvCxnSpPr>
              <p:spPr>
                <a:xfrm flipH="1">
                  <a:off x="3692986" y="3728300"/>
                  <a:ext cx="104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Łącznik prosty 102">
                  <a:extLst>
                    <a:ext uri="{FF2B5EF4-FFF2-40B4-BE49-F238E27FC236}">
                      <a16:creationId xmlns:a16="http://schemas.microsoft.com/office/drawing/2014/main" xmlns="" id="{72582707-01D9-4F16-9671-5112D780E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404986" y="3452159"/>
                  <a:ext cx="576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Łącznik prosty 104">
                  <a:extLst>
                    <a:ext uri="{FF2B5EF4-FFF2-40B4-BE49-F238E27FC236}">
                      <a16:creationId xmlns:a16="http://schemas.microsoft.com/office/drawing/2014/main" xmlns="" id="{701DE570-F1BB-46E0-B695-7798110D52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662261" y="3578051"/>
                  <a:ext cx="288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Łącznik prosty 105">
                  <a:extLst>
                    <a:ext uri="{FF2B5EF4-FFF2-40B4-BE49-F238E27FC236}">
                      <a16:creationId xmlns:a16="http://schemas.microsoft.com/office/drawing/2014/main" xmlns="" id="{839CBD65-CA28-4AE5-AF0C-D94B39D7D6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70706" y="3637526"/>
                  <a:ext cx="180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Łącznik prosty 106">
                  <a:extLst>
                    <a:ext uri="{FF2B5EF4-FFF2-40B4-BE49-F238E27FC236}">
                      <a16:creationId xmlns:a16="http://schemas.microsoft.com/office/drawing/2014/main" xmlns="" id="{C9152817-5750-488F-B6F9-655425826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696512" y="3476846"/>
                  <a:ext cx="50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wal 107">
                  <a:extLst>
                    <a:ext uri="{FF2B5EF4-FFF2-40B4-BE49-F238E27FC236}">
                      <a16:creationId xmlns:a16="http://schemas.microsoft.com/office/drawing/2014/main" xmlns="" id="{C10A736E-FC58-4A12-9A11-9843FF68B317}"/>
                    </a:ext>
                  </a:extLst>
                </p:cNvPr>
                <p:cNvSpPr/>
                <p:nvPr/>
              </p:nvSpPr>
              <p:spPr>
                <a:xfrm>
                  <a:off x="3781650" y="3370136"/>
                  <a:ext cx="39697" cy="3969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wal 112">
                  <a:extLst>
                    <a:ext uri="{FF2B5EF4-FFF2-40B4-BE49-F238E27FC236}">
                      <a16:creationId xmlns:a16="http://schemas.microsoft.com/office/drawing/2014/main" xmlns="" id="{A25497A5-8D93-48D7-AA7E-137B62F899D7}"/>
                    </a:ext>
                  </a:extLst>
                </p:cNvPr>
                <p:cNvSpPr/>
                <p:nvPr/>
              </p:nvSpPr>
              <p:spPr>
                <a:xfrm>
                  <a:off x="3926520" y="3146276"/>
                  <a:ext cx="54000" cy="540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wal 113">
                  <a:extLst>
                    <a:ext uri="{FF2B5EF4-FFF2-40B4-BE49-F238E27FC236}">
                      <a16:creationId xmlns:a16="http://schemas.microsoft.com/office/drawing/2014/main" xmlns="" id="{151581B5-0DAD-4EFE-B250-A750281D27F2}"/>
                    </a:ext>
                  </a:extLst>
                </p:cNvPr>
                <p:cNvSpPr/>
                <p:nvPr/>
              </p:nvSpPr>
              <p:spPr>
                <a:xfrm>
                  <a:off x="4036094" y="3461685"/>
                  <a:ext cx="39697" cy="612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Łącznik prosty 114">
                  <a:extLst>
                    <a:ext uri="{FF2B5EF4-FFF2-40B4-BE49-F238E27FC236}">
                      <a16:creationId xmlns:a16="http://schemas.microsoft.com/office/drawing/2014/main" xmlns="" id="{9C126593-8CD3-4A4C-9624-6F1D80006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86334" y="3562089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Łącznik prosty 115">
                  <a:extLst>
                    <a:ext uri="{FF2B5EF4-FFF2-40B4-BE49-F238E27FC236}">
                      <a16:creationId xmlns:a16="http://schemas.microsoft.com/office/drawing/2014/main" xmlns="" id="{77B58065-1E8E-4404-8B59-68D95B5EBB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105609" y="3585949"/>
                  <a:ext cx="27783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Łącznik prosty 116">
                  <a:extLst>
                    <a:ext uri="{FF2B5EF4-FFF2-40B4-BE49-F238E27FC236}">
                      <a16:creationId xmlns:a16="http://schemas.microsoft.com/office/drawing/2014/main" xmlns="" id="{739E0174-1FC1-41AE-BA39-B1445D4A66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135427" y="3521550"/>
                  <a:ext cx="432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wal 117">
                  <a:extLst>
                    <a:ext uri="{FF2B5EF4-FFF2-40B4-BE49-F238E27FC236}">
                      <a16:creationId xmlns:a16="http://schemas.microsoft.com/office/drawing/2014/main" xmlns="" id="{AC53B97D-615C-4505-A8D2-88362061F933}"/>
                    </a:ext>
                  </a:extLst>
                </p:cNvPr>
                <p:cNvSpPr/>
                <p:nvPr/>
              </p:nvSpPr>
              <p:spPr>
                <a:xfrm>
                  <a:off x="4121334" y="3332617"/>
                  <a:ext cx="54000" cy="360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wal 122">
                  <a:extLst>
                    <a:ext uri="{FF2B5EF4-FFF2-40B4-BE49-F238E27FC236}">
                      <a16:creationId xmlns:a16="http://schemas.microsoft.com/office/drawing/2014/main" xmlns="" id="{E042B460-6CD3-4C84-8E1E-E6772CA7FA73}"/>
                    </a:ext>
                  </a:extLst>
                </p:cNvPr>
                <p:cNvSpPr/>
                <p:nvPr/>
              </p:nvSpPr>
              <p:spPr>
                <a:xfrm>
                  <a:off x="4224965" y="3386026"/>
                  <a:ext cx="39697" cy="3969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wal 124">
                  <a:extLst>
                    <a:ext uri="{FF2B5EF4-FFF2-40B4-BE49-F238E27FC236}">
                      <a16:creationId xmlns:a16="http://schemas.microsoft.com/office/drawing/2014/main" xmlns="" id="{33D16B8A-2BCD-4D42-A97D-752A87583624}"/>
                    </a:ext>
                  </a:extLst>
                </p:cNvPr>
                <p:cNvSpPr/>
                <p:nvPr/>
              </p:nvSpPr>
              <p:spPr>
                <a:xfrm>
                  <a:off x="4331577" y="3236507"/>
                  <a:ext cx="39697" cy="3969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6" name="Łącznik prosty 125">
                  <a:extLst>
                    <a:ext uri="{FF2B5EF4-FFF2-40B4-BE49-F238E27FC236}">
                      <a16:creationId xmlns:a16="http://schemas.microsoft.com/office/drawing/2014/main" xmlns="" id="{97658DC0-FA52-4B98-906A-6BEFCED0F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452088" y="3648299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Owal 126">
                  <a:extLst>
                    <a:ext uri="{FF2B5EF4-FFF2-40B4-BE49-F238E27FC236}">
                      <a16:creationId xmlns:a16="http://schemas.microsoft.com/office/drawing/2014/main" xmlns="" id="{4006A1BC-5B3C-439E-96B7-0BB8B74C773D}"/>
                    </a:ext>
                  </a:extLst>
                </p:cNvPr>
                <p:cNvSpPr/>
                <p:nvPr/>
              </p:nvSpPr>
              <p:spPr>
                <a:xfrm>
                  <a:off x="4499477" y="3483802"/>
                  <a:ext cx="39697" cy="720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Prostokąt: zaokrąglone rogi 132">
                  <a:extLst>
                    <a:ext uri="{FF2B5EF4-FFF2-40B4-BE49-F238E27FC236}">
                      <a16:creationId xmlns:a16="http://schemas.microsoft.com/office/drawing/2014/main" xmlns="" id="{2D92355C-1E37-4FE1-BF07-08997AD3D80C}"/>
                    </a:ext>
                  </a:extLst>
                </p:cNvPr>
                <p:cNvSpPr/>
                <p:nvPr/>
              </p:nvSpPr>
              <p:spPr>
                <a:xfrm>
                  <a:off x="3893121" y="3115872"/>
                  <a:ext cx="108000" cy="654885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Prostokąt: zaokrąglone rogi 133">
                  <a:extLst>
                    <a:ext uri="{FF2B5EF4-FFF2-40B4-BE49-F238E27FC236}">
                      <a16:creationId xmlns:a16="http://schemas.microsoft.com/office/drawing/2014/main" xmlns="" id="{50B64A35-7FD9-4AE4-A736-863042B866DC}"/>
                    </a:ext>
                  </a:extLst>
                </p:cNvPr>
                <p:cNvSpPr/>
                <p:nvPr/>
              </p:nvSpPr>
              <p:spPr>
                <a:xfrm>
                  <a:off x="4303363" y="3115872"/>
                  <a:ext cx="108000" cy="654885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pole tekstowe 134">
                <a:extLst>
                  <a:ext uri="{FF2B5EF4-FFF2-40B4-BE49-F238E27FC236}">
                    <a16:creationId xmlns:a16="http://schemas.microsoft.com/office/drawing/2014/main" xmlns="" id="{9C28F0C9-B4B6-421E-BE08-AFCBFA5C7E50}"/>
                  </a:ext>
                </a:extLst>
              </p:cNvPr>
              <p:cNvSpPr txBox="1"/>
              <p:nvPr/>
            </p:nvSpPr>
            <p:spPr>
              <a:xfrm>
                <a:off x="3366880" y="3736723"/>
                <a:ext cx="421318" cy="22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/>
                  <a:t>m/z</a:t>
                </a:r>
              </a:p>
            </p:txBody>
          </p:sp>
        </p:grpSp>
        <p:grpSp>
          <p:nvGrpSpPr>
            <p:cNvPr id="137" name="Grupa 136">
              <a:extLst>
                <a:ext uri="{FF2B5EF4-FFF2-40B4-BE49-F238E27FC236}">
                  <a16:creationId xmlns:a16="http://schemas.microsoft.com/office/drawing/2014/main" xmlns="" id="{005D7C89-90F7-42A3-B6EE-6B212CEA9385}"/>
                </a:ext>
              </a:extLst>
            </p:cNvPr>
            <p:cNvGrpSpPr/>
            <p:nvPr/>
          </p:nvGrpSpPr>
          <p:grpSpPr>
            <a:xfrm>
              <a:off x="3066567" y="4316102"/>
              <a:ext cx="963446" cy="666916"/>
              <a:chOff x="2911874" y="5098996"/>
              <a:chExt cx="754603" cy="522452"/>
            </a:xfrm>
          </p:grpSpPr>
          <p:cxnSp>
            <p:nvCxnSpPr>
              <p:cNvPr id="138" name="Łącznik prosty 137">
                <a:extLst>
                  <a:ext uri="{FF2B5EF4-FFF2-40B4-BE49-F238E27FC236}">
                    <a16:creationId xmlns:a16="http://schemas.microsoft.com/office/drawing/2014/main" xmlns="" id="{46CA75D1-42BD-4830-8DEB-F449B132EFEE}"/>
                  </a:ext>
                </a:extLst>
              </p:cNvPr>
              <p:cNvCxnSpPr/>
              <p:nvPr/>
            </p:nvCxnSpPr>
            <p:spPr>
              <a:xfrm flipH="1">
                <a:off x="2911875" y="5610688"/>
                <a:ext cx="754602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y 138">
                <a:extLst>
                  <a:ext uri="{FF2B5EF4-FFF2-40B4-BE49-F238E27FC236}">
                    <a16:creationId xmlns:a16="http://schemas.microsoft.com/office/drawing/2014/main" xmlns="" id="{11710E30-0221-43E4-BEB0-F4D9062D682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650648" y="5360222"/>
                <a:ext cx="522452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y 139">
                <a:extLst>
                  <a:ext uri="{FF2B5EF4-FFF2-40B4-BE49-F238E27FC236}">
                    <a16:creationId xmlns:a16="http://schemas.microsoft.com/office/drawing/2014/main" xmlns="" id="{6EE8AB42-0F0D-4D72-8791-BBC8626BF2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42844" y="5496964"/>
                <a:ext cx="228573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>
                <a:extLst>
                  <a:ext uri="{FF2B5EF4-FFF2-40B4-BE49-F238E27FC236}">
                    <a16:creationId xmlns:a16="http://schemas.microsoft.com/office/drawing/2014/main" xmlns="" id="{5FD93EC7-334B-4FA0-9DAA-56F0771729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127811" y="5417467"/>
                <a:ext cx="391839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Łącznik prosty 143">
                <a:extLst>
                  <a:ext uri="{FF2B5EF4-FFF2-40B4-BE49-F238E27FC236}">
                    <a16:creationId xmlns:a16="http://schemas.microsoft.com/office/drawing/2014/main" xmlns="" id="{92A3A2F8-BAE4-438B-8652-F791CA90C27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5716" y="5498561"/>
                <a:ext cx="216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Łącznik prosty 144">
                <a:extLst>
                  <a:ext uri="{FF2B5EF4-FFF2-40B4-BE49-F238E27FC236}">
                    <a16:creationId xmlns:a16="http://schemas.microsoft.com/office/drawing/2014/main" xmlns="" id="{F306D092-05A7-472A-8B2C-6036C38F520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321114" y="5533754"/>
                <a:ext cx="163266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y 145">
                <a:extLst>
                  <a:ext uri="{FF2B5EF4-FFF2-40B4-BE49-F238E27FC236}">
                    <a16:creationId xmlns:a16="http://schemas.microsoft.com/office/drawing/2014/main" xmlns="" id="{2C5667C0-28E6-40C8-96F4-0C252218C8E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805210" y="5423195"/>
                <a:ext cx="391838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2" name="Owal 151">
              <a:extLst>
                <a:ext uri="{FF2B5EF4-FFF2-40B4-BE49-F238E27FC236}">
                  <a16:creationId xmlns:a16="http://schemas.microsoft.com/office/drawing/2014/main" xmlns="" id="{F7FC968E-05D6-4DA5-8094-078137FEF205}"/>
                </a:ext>
              </a:extLst>
            </p:cNvPr>
            <p:cNvSpPr/>
            <p:nvPr/>
          </p:nvSpPr>
          <p:spPr>
            <a:xfrm>
              <a:off x="3152249" y="4388333"/>
              <a:ext cx="62523" cy="625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wal 152">
              <a:extLst>
                <a:ext uri="{FF2B5EF4-FFF2-40B4-BE49-F238E27FC236}">
                  <a16:creationId xmlns:a16="http://schemas.microsoft.com/office/drawing/2014/main" xmlns="" id="{11BCF0D6-5B39-4CCE-B9B4-927BA6506F62}"/>
                </a:ext>
              </a:extLst>
            </p:cNvPr>
            <p:cNvSpPr/>
            <p:nvPr/>
          </p:nvSpPr>
          <p:spPr>
            <a:xfrm>
              <a:off x="3350210" y="4587785"/>
              <a:ext cx="62523" cy="625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wal 153">
              <a:extLst>
                <a:ext uri="{FF2B5EF4-FFF2-40B4-BE49-F238E27FC236}">
                  <a16:creationId xmlns:a16="http://schemas.microsoft.com/office/drawing/2014/main" xmlns="" id="{B19423BC-693E-46C9-BB49-DB5C2242326F}"/>
                </a:ext>
              </a:extLst>
            </p:cNvPr>
            <p:cNvSpPr/>
            <p:nvPr/>
          </p:nvSpPr>
          <p:spPr>
            <a:xfrm>
              <a:off x="3563191" y="4388582"/>
              <a:ext cx="62523" cy="625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wal 154">
              <a:extLst>
                <a:ext uri="{FF2B5EF4-FFF2-40B4-BE49-F238E27FC236}">
                  <a16:creationId xmlns:a16="http://schemas.microsoft.com/office/drawing/2014/main" xmlns="" id="{8EA5C17C-31F7-48C2-A91B-31872E36A862}"/>
                </a:ext>
              </a:extLst>
            </p:cNvPr>
            <p:cNvSpPr/>
            <p:nvPr/>
          </p:nvSpPr>
          <p:spPr>
            <a:xfrm>
              <a:off x="3657616" y="4681265"/>
              <a:ext cx="62523" cy="625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wal 155">
              <a:extLst>
                <a:ext uri="{FF2B5EF4-FFF2-40B4-BE49-F238E27FC236}">
                  <a16:creationId xmlns:a16="http://schemas.microsoft.com/office/drawing/2014/main" xmlns="" id="{ABF03190-72E2-4278-94BF-C5D240810355}"/>
                </a:ext>
              </a:extLst>
            </p:cNvPr>
            <p:cNvSpPr/>
            <p:nvPr/>
          </p:nvSpPr>
          <p:spPr>
            <a:xfrm>
              <a:off x="3827019" y="4608445"/>
              <a:ext cx="62523" cy="6252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xmlns="" id="{3546A8B9-52B5-469E-9CD6-2AF0BBB49CA3}"/>
                </a:ext>
              </a:extLst>
            </p:cNvPr>
            <p:cNvGrpSpPr/>
            <p:nvPr/>
          </p:nvGrpSpPr>
          <p:grpSpPr>
            <a:xfrm>
              <a:off x="3061901" y="5245757"/>
              <a:ext cx="963444" cy="535984"/>
              <a:chOff x="3553861" y="5243192"/>
              <a:chExt cx="832104" cy="462917"/>
            </a:xfrm>
          </p:grpSpPr>
          <p:cxnSp>
            <p:nvCxnSpPr>
              <p:cNvPr id="157" name="Łącznik prosty 156">
                <a:extLst>
                  <a:ext uri="{FF2B5EF4-FFF2-40B4-BE49-F238E27FC236}">
                    <a16:creationId xmlns:a16="http://schemas.microsoft.com/office/drawing/2014/main" xmlns="" id="{E7F22BA9-9EE6-4CA8-85AA-C0612389404B}"/>
                  </a:ext>
                </a:extLst>
              </p:cNvPr>
              <p:cNvCxnSpPr/>
              <p:nvPr/>
            </p:nvCxnSpPr>
            <p:spPr>
              <a:xfrm flipH="1">
                <a:off x="3553861" y="5706109"/>
                <a:ext cx="832104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Łącznik prosty 158">
                <a:extLst>
                  <a:ext uri="{FF2B5EF4-FFF2-40B4-BE49-F238E27FC236}">
                    <a16:creationId xmlns:a16="http://schemas.microsoft.com/office/drawing/2014/main" xmlns="" id="{8930B322-BA5D-46D9-8BB8-4590BAE1AF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106702" y="5615337"/>
                <a:ext cx="180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Łącznik prosty 159">
                <a:extLst>
                  <a:ext uri="{FF2B5EF4-FFF2-40B4-BE49-F238E27FC236}">
                    <a16:creationId xmlns:a16="http://schemas.microsoft.com/office/drawing/2014/main" xmlns="" id="{F497617E-1510-4EBD-A1DB-98A9BBE25E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719093" y="5504885"/>
                <a:ext cx="396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Łącznik prosty 160">
                <a:extLst>
                  <a:ext uri="{FF2B5EF4-FFF2-40B4-BE49-F238E27FC236}">
                    <a16:creationId xmlns:a16="http://schemas.microsoft.com/office/drawing/2014/main" xmlns="" id="{3BD8F136-CA07-445C-8869-E03220FDCD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584485" y="5553792"/>
                <a:ext cx="288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Łącznik prosty 161">
                <a:extLst>
                  <a:ext uri="{FF2B5EF4-FFF2-40B4-BE49-F238E27FC236}">
                    <a16:creationId xmlns:a16="http://schemas.microsoft.com/office/drawing/2014/main" xmlns="" id="{5ED12062-DCEA-4817-A781-56B14F9CC5A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941866" y="5629913"/>
                <a:ext cx="144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Owal 162">
                <a:extLst>
                  <a:ext uri="{FF2B5EF4-FFF2-40B4-BE49-F238E27FC236}">
                    <a16:creationId xmlns:a16="http://schemas.microsoft.com/office/drawing/2014/main" xmlns="" id="{BBE0CC88-2EA1-4A0C-98FF-F1F2E190F2FE}"/>
                  </a:ext>
                </a:extLst>
              </p:cNvPr>
              <p:cNvSpPr/>
              <p:nvPr/>
            </p:nvSpPr>
            <p:spPr>
              <a:xfrm>
                <a:off x="3703831" y="5352852"/>
                <a:ext cx="39697" cy="3969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wal 163">
                <a:extLst>
                  <a:ext uri="{FF2B5EF4-FFF2-40B4-BE49-F238E27FC236}">
                    <a16:creationId xmlns:a16="http://schemas.microsoft.com/office/drawing/2014/main" xmlns="" id="{D7AB3B5F-D074-4E88-977C-C1BA838EA098}"/>
                  </a:ext>
                </a:extLst>
              </p:cNvPr>
              <p:cNvSpPr/>
              <p:nvPr/>
            </p:nvSpPr>
            <p:spPr>
              <a:xfrm>
                <a:off x="4171894" y="5461642"/>
                <a:ext cx="39697" cy="3969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wal 164">
                <a:extLst>
                  <a:ext uri="{FF2B5EF4-FFF2-40B4-BE49-F238E27FC236}">
                    <a16:creationId xmlns:a16="http://schemas.microsoft.com/office/drawing/2014/main" xmlns="" id="{15C2E15E-9DD8-4B48-89C2-55DB8D41429B}"/>
                  </a:ext>
                </a:extLst>
              </p:cNvPr>
              <p:cNvSpPr/>
              <p:nvPr/>
            </p:nvSpPr>
            <p:spPr>
              <a:xfrm>
                <a:off x="3997111" y="5480979"/>
                <a:ext cx="39697" cy="3969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wal 165">
                <a:extLst>
                  <a:ext uri="{FF2B5EF4-FFF2-40B4-BE49-F238E27FC236}">
                    <a16:creationId xmlns:a16="http://schemas.microsoft.com/office/drawing/2014/main" xmlns="" id="{B503784F-9C2A-46CD-BC73-D9900B594439}"/>
                  </a:ext>
                </a:extLst>
              </p:cNvPr>
              <p:cNvSpPr/>
              <p:nvPr/>
            </p:nvSpPr>
            <p:spPr>
              <a:xfrm>
                <a:off x="3892243" y="5243192"/>
                <a:ext cx="39697" cy="3969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8" name="Łącznik prosty 167">
              <a:extLst>
                <a:ext uri="{FF2B5EF4-FFF2-40B4-BE49-F238E27FC236}">
                  <a16:creationId xmlns:a16="http://schemas.microsoft.com/office/drawing/2014/main" xmlns="" id="{24279A5C-CBE5-45C3-9288-730626773B2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733851" y="5455717"/>
              <a:ext cx="666916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9" name="pole tekstowe 168">
              <a:extLst>
                <a:ext uri="{FF2B5EF4-FFF2-40B4-BE49-F238E27FC236}">
                  <a16:creationId xmlns:a16="http://schemas.microsoft.com/office/drawing/2014/main" xmlns="" id="{EAF0F278-C8F8-4D01-B494-CC75CBA4F66F}"/>
                </a:ext>
              </a:extLst>
            </p:cNvPr>
            <p:cNvSpPr txBox="1"/>
            <p:nvPr/>
          </p:nvSpPr>
          <p:spPr>
            <a:xfrm rot="16200000">
              <a:off x="2548416" y="5322128"/>
              <a:ext cx="848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Intensity</a:t>
              </a:r>
            </a:p>
          </p:txBody>
        </p:sp>
        <p:sp>
          <p:nvSpPr>
            <p:cNvPr id="171" name="pole tekstowe 170">
              <a:extLst>
                <a:ext uri="{FF2B5EF4-FFF2-40B4-BE49-F238E27FC236}">
                  <a16:creationId xmlns:a16="http://schemas.microsoft.com/office/drawing/2014/main" xmlns="" id="{F4C1CF80-FCF6-44BC-A401-DF2CDE53A421}"/>
                </a:ext>
              </a:extLst>
            </p:cNvPr>
            <p:cNvSpPr txBox="1"/>
            <p:nvPr/>
          </p:nvSpPr>
          <p:spPr>
            <a:xfrm>
              <a:off x="3660980" y="5710405"/>
              <a:ext cx="487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m/z</a:t>
              </a:r>
            </a:p>
          </p:txBody>
        </p:sp>
        <p:sp>
          <p:nvSpPr>
            <p:cNvPr id="191" name="pole tekstowe 190">
              <a:extLst>
                <a:ext uri="{FF2B5EF4-FFF2-40B4-BE49-F238E27FC236}">
                  <a16:creationId xmlns:a16="http://schemas.microsoft.com/office/drawing/2014/main" xmlns="" id="{692ED393-FDDD-464E-87C1-A4363FEF2A3B}"/>
                </a:ext>
              </a:extLst>
            </p:cNvPr>
            <p:cNvSpPr txBox="1"/>
            <p:nvPr/>
          </p:nvSpPr>
          <p:spPr>
            <a:xfrm rot="16200000">
              <a:off x="2553721" y="4510905"/>
              <a:ext cx="848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Intensity</a:t>
              </a:r>
            </a:p>
          </p:txBody>
        </p:sp>
        <p:sp>
          <p:nvSpPr>
            <p:cNvPr id="192" name="pole tekstowe 191">
              <a:extLst>
                <a:ext uri="{FF2B5EF4-FFF2-40B4-BE49-F238E27FC236}">
                  <a16:creationId xmlns:a16="http://schemas.microsoft.com/office/drawing/2014/main" xmlns="" id="{DB281362-AF7C-41F8-B651-15040F5F0ECE}"/>
                </a:ext>
              </a:extLst>
            </p:cNvPr>
            <p:cNvSpPr txBox="1"/>
            <p:nvPr/>
          </p:nvSpPr>
          <p:spPr>
            <a:xfrm>
              <a:off x="3666285" y="4899181"/>
              <a:ext cx="487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m/z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75B1F7F3-BB06-4561-9389-DB8399977DAC}"/>
              </a:ext>
            </a:extLst>
          </p:cNvPr>
          <p:cNvGrpSpPr/>
          <p:nvPr/>
        </p:nvGrpSpPr>
        <p:grpSpPr>
          <a:xfrm>
            <a:off x="4993971" y="2419162"/>
            <a:ext cx="2719187" cy="3647693"/>
            <a:chOff x="4993971" y="2419162"/>
            <a:chExt cx="2719187" cy="3647693"/>
          </a:xfrm>
        </p:grpSpPr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xmlns="" id="{8335590C-36F5-4446-AB89-0AABC515A12D}"/>
                </a:ext>
              </a:extLst>
            </p:cNvPr>
            <p:cNvCxnSpPr/>
            <p:nvPr/>
          </p:nvCxnSpPr>
          <p:spPr>
            <a:xfrm flipH="1">
              <a:off x="6238698" y="5813885"/>
              <a:ext cx="963265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xmlns="" id="{9D1AF6D5-2994-4AF4-9FEA-1F49DA929FD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305501" y="5592714"/>
              <a:ext cx="459461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xmlns="" id="{94A37714-3CA1-42F4-B7C0-15D2C3E9C8A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559519" y="5643446"/>
              <a:ext cx="321623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xmlns="" id="{6BA5A54F-966F-48CC-AD9F-2CE5D87D8C8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878681" y="5708805"/>
              <a:ext cx="208373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xmlns="" id="{6BC099FC-CF03-418E-9A51-DF03B5B085A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619035" y="5593134"/>
              <a:ext cx="459461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Łącznik prosty 60">
              <a:extLst>
                <a:ext uri="{FF2B5EF4-FFF2-40B4-BE49-F238E27FC236}">
                  <a16:creationId xmlns:a16="http://schemas.microsoft.com/office/drawing/2014/main" xmlns="" id="{E47C9D39-C59D-4DEE-AE5E-1D7DAC45DA5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02850" y="5645256"/>
              <a:ext cx="321623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xmlns="" id="{A110879B-1C50-4E31-897D-ECA8151FAA4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429975" y="5580943"/>
              <a:ext cx="458420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Łącznik prosty 71">
              <a:extLst>
                <a:ext uri="{FF2B5EF4-FFF2-40B4-BE49-F238E27FC236}">
                  <a16:creationId xmlns:a16="http://schemas.microsoft.com/office/drawing/2014/main" xmlns="" id="{390A3A4A-F9D4-4A72-A12C-64AF1EC3E81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74149" y="5637559"/>
              <a:ext cx="333396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xmlns="" id="{17F2536B-A05F-43B8-8B44-C1EA7941BD2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687862" y="5725679"/>
              <a:ext cx="166698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xmlns="" id="{CD0B1B2E-95F4-48E5-9E5D-582DA052329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723208" y="5626890"/>
              <a:ext cx="375071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Łącznik prosty 74">
              <a:extLst>
                <a:ext uri="{FF2B5EF4-FFF2-40B4-BE49-F238E27FC236}">
                  <a16:creationId xmlns:a16="http://schemas.microsoft.com/office/drawing/2014/main" xmlns="" id="{60B56A87-2860-4271-B54F-9405FE84631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515890" y="5725679"/>
              <a:ext cx="166698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xmlns="" id="{CC1A107B-E732-4E97-95C0-EC56B099BB1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849525" y="5614313"/>
              <a:ext cx="416745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Łącznik prosty 76">
              <a:extLst>
                <a:ext uri="{FF2B5EF4-FFF2-40B4-BE49-F238E27FC236}">
                  <a16:creationId xmlns:a16="http://schemas.microsoft.com/office/drawing/2014/main" xmlns="" id="{DDC2FC4D-CBE3-4532-ACAB-7269E034F87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359933" y="5690856"/>
              <a:ext cx="250047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wal 77">
              <a:extLst>
                <a:ext uri="{FF2B5EF4-FFF2-40B4-BE49-F238E27FC236}">
                  <a16:creationId xmlns:a16="http://schemas.microsoft.com/office/drawing/2014/main" xmlns="" id="{96A53242-1B65-4F38-84DE-EACBF69622D4}"/>
                </a:ext>
              </a:extLst>
            </p:cNvPr>
            <p:cNvSpPr/>
            <p:nvPr/>
          </p:nvSpPr>
          <p:spPr>
            <a:xfrm>
              <a:off x="7035716" y="5335969"/>
              <a:ext cx="45954" cy="459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wal 78">
              <a:extLst>
                <a:ext uri="{FF2B5EF4-FFF2-40B4-BE49-F238E27FC236}">
                  <a16:creationId xmlns:a16="http://schemas.microsoft.com/office/drawing/2014/main" xmlns="" id="{5EA6F7CC-E9C0-49E4-8A7C-4B236E23D105}"/>
                </a:ext>
              </a:extLst>
            </p:cNvPr>
            <p:cNvSpPr/>
            <p:nvPr/>
          </p:nvSpPr>
          <p:spPr>
            <a:xfrm>
              <a:off x="6697429" y="5393408"/>
              <a:ext cx="45954" cy="459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wal 79">
              <a:extLst>
                <a:ext uri="{FF2B5EF4-FFF2-40B4-BE49-F238E27FC236}">
                  <a16:creationId xmlns:a16="http://schemas.microsoft.com/office/drawing/2014/main" xmlns="" id="{B249E643-66E2-424B-88B7-B3238BFB9A6F}"/>
                </a:ext>
              </a:extLst>
            </p:cNvPr>
            <p:cNvSpPr/>
            <p:nvPr/>
          </p:nvSpPr>
          <p:spPr>
            <a:xfrm>
              <a:off x="6499071" y="5293914"/>
              <a:ext cx="62512" cy="4167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wal 80">
              <a:extLst>
                <a:ext uri="{FF2B5EF4-FFF2-40B4-BE49-F238E27FC236}">
                  <a16:creationId xmlns:a16="http://schemas.microsoft.com/office/drawing/2014/main" xmlns="" id="{7F589C7F-FBBB-4D76-A4B7-39904DD66E6C}"/>
                </a:ext>
              </a:extLst>
            </p:cNvPr>
            <p:cNvSpPr/>
            <p:nvPr/>
          </p:nvSpPr>
          <p:spPr>
            <a:xfrm>
              <a:off x="6877455" y="5379764"/>
              <a:ext cx="62512" cy="4167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wal 81">
              <a:extLst>
                <a:ext uri="{FF2B5EF4-FFF2-40B4-BE49-F238E27FC236}">
                  <a16:creationId xmlns:a16="http://schemas.microsoft.com/office/drawing/2014/main" xmlns="" id="{8922362F-3AE6-486A-9620-B359A859A2F2}"/>
                </a:ext>
              </a:extLst>
            </p:cNvPr>
            <p:cNvSpPr/>
            <p:nvPr/>
          </p:nvSpPr>
          <p:spPr>
            <a:xfrm>
              <a:off x="6412307" y="5404946"/>
              <a:ext cx="45954" cy="4594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wal 82">
              <a:extLst>
                <a:ext uri="{FF2B5EF4-FFF2-40B4-BE49-F238E27FC236}">
                  <a16:creationId xmlns:a16="http://schemas.microsoft.com/office/drawing/2014/main" xmlns="" id="{6C4BD3E9-724A-4B72-98A1-73BC99EB675C}"/>
                </a:ext>
              </a:extLst>
            </p:cNvPr>
            <p:cNvSpPr/>
            <p:nvPr/>
          </p:nvSpPr>
          <p:spPr>
            <a:xfrm>
              <a:off x="6954149" y="5530884"/>
              <a:ext cx="45954" cy="4594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wal 83">
              <a:extLst>
                <a:ext uri="{FF2B5EF4-FFF2-40B4-BE49-F238E27FC236}">
                  <a16:creationId xmlns:a16="http://schemas.microsoft.com/office/drawing/2014/main" xmlns="" id="{89AEBCA5-3BEB-456E-B4F2-FBA81CF3712D}"/>
                </a:ext>
              </a:extLst>
            </p:cNvPr>
            <p:cNvSpPr/>
            <p:nvPr/>
          </p:nvSpPr>
          <p:spPr>
            <a:xfrm>
              <a:off x="6751815" y="5553269"/>
              <a:ext cx="45954" cy="4594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wal 84">
              <a:extLst>
                <a:ext uri="{FF2B5EF4-FFF2-40B4-BE49-F238E27FC236}">
                  <a16:creationId xmlns:a16="http://schemas.microsoft.com/office/drawing/2014/main" xmlns="" id="{9588F5AE-07C0-46A3-8C1F-B0699BE9F1DF}"/>
                </a:ext>
              </a:extLst>
            </p:cNvPr>
            <p:cNvSpPr/>
            <p:nvPr/>
          </p:nvSpPr>
          <p:spPr>
            <a:xfrm>
              <a:off x="6462065" y="5455706"/>
              <a:ext cx="45954" cy="8334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wal 85">
              <a:extLst>
                <a:ext uri="{FF2B5EF4-FFF2-40B4-BE49-F238E27FC236}">
                  <a16:creationId xmlns:a16="http://schemas.microsoft.com/office/drawing/2014/main" xmlns="" id="{AA074069-D905-49F9-B824-616967A38F10}"/>
                </a:ext>
              </a:extLst>
            </p:cNvPr>
            <p:cNvSpPr/>
            <p:nvPr/>
          </p:nvSpPr>
          <p:spPr>
            <a:xfrm>
              <a:off x="6821438" y="5253038"/>
              <a:ext cx="45954" cy="8334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wal 86">
              <a:extLst>
                <a:ext uri="{FF2B5EF4-FFF2-40B4-BE49-F238E27FC236}">
                  <a16:creationId xmlns:a16="http://schemas.microsoft.com/office/drawing/2014/main" xmlns="" id="{4DE55F4C-3580-497E-B554-FBCB60D3CD52}"/>
                </a:ext>
              </a:extLst>
            </p:cNvPr>
            <p:cNvSpPr/>
            <p:nvPr/>
          </p:nvSpPr>
          <p:spPr>
            <a:xfrm>
              <a:off x="6571991" y="5568910"/>
              <a:ext cx="45954" cy="4594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wal 87">
              <a:extLst>
                <a:ext uri="{FF2B5EF4-FFF2-40B4-BE49-F238E27FC236}">
                  <a16:creationId xmlns:a16="http://schemas.microsoft.com/office/drawing/2014/main" xmlns="" id="{10261BC8-931B-446C-BF42-52EE13AA6975}"/>
                </a:ext>
              </a:extLst>
            </p:cNvPr>
            <p:cNvSpPr/>
            <p:nvPr/>
          </p:nvSpPr>
          <p:spPr>
            <a:xfrm>
              <a:off x="6328997" y="5421893"/>
              <a:ext cx="62512" cy="4167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wal 88">
              <a:extLst>
                <a:ext uri="{FF2B5EF4-FFF2-40B4-BE49-F238E27FC236}">
                  <a16:creationId xmlns:a16="http://schemas.microsoft.com/office/drawing/2014/main" xmlns="" id="{54C34F53-99E8-4647-AAAC-56BA63C6204F}"/>
                </a:ext>
              </a:extLst>
            </p:cNvPr>
            <p:cNvSpPr/>
            <p:nvPr/>
          </p:nvSpPr>
          <p:spPr>
            <a:xfrm>
              <a:off x="6630417" y="5278001"/>
              <a:ext cx="45954" cy="4594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ole tekstowe 93">
              <a:extLst>
                <a:ext uri="{FF2B5EF4-FFF2-40B4-BE49-F238E27FC236}">
                  <a16:creationId xmlns:a16="http://schemas.microsoft.com/office/drawing/2014/main" xmlns="" id="{B5B2EAB4-DD18-4703-8494-D94987F18A1F}"/>
                </a:ext>
              </a:extLst>
            </p:cNvPr>
            <p:cNvSpPr txBox="1"/>
            <p:nvPr/>
          </p:nvSpPr>
          <p:spPr>
            <a:xfrm>
              <a:off x="4993971" y="4736187"/>
              <a:ext cx="9026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3"/>
                  </a:solidFill>
                </a:rPr>
                <a:t>Multiple </a:t>
              </a:r>
              <a:br>
                <a:rPr lang="en-US" sz="1400" b="1">
                  <a:solidFill>
                    <a:schemeClr val="accent3"/>
                  </a:solidFill>
                </a:rPr>
              </a:br>
              <a:r>
                <a:rPr lang="en-US" sz="1400" b="1">
                  <a:solidFill>
                    <a:schemeClr val="accent3"/>
                  </a:solidFill>
                </a:rPr>
                <a:t>m/z </a:t>
              </a:r>
            </a:p>
            <a:p>
              <a:pPr algn="r"/>
              <a:r>
                <a:rPr lang="en-US" sz="1400" b="1">
                  <a:solidFill>
                    <a:schemeClr val="accent3"/>
                  </a:solidFill>
                </a:rPr>
                <a:t>windows</a:t>
              </a:r>
            </a:p>
          </p:txBody>
        </p:sp>
        <p:cxnSp>
          <p:nvCxnSpPr>
            <p:cNvPr id="110" name="Łącznik prosty 109">
              <a:extLst>
                <a:ext uri="{FF2B5EF4-FFF2-40B4-BE49-F238E27FC236}">
                  <a16:creationId xmlns:a16="http://schemas.microsoft.com/office/drawing/2014/main" xmlns="" id="{52F88DE0-2B48-4B95-ABE6-DFD4FDE611E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405582" y="4747869"/>
              <a:ext cx="459461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Łącznik prosty 111">
              <a:extLst>
                <a:ext uri="{FF2B5EF4-FFF2-40B4-BE49-F238E27FC236}">
                  <a16:creationId xmlns:a16="http://schemas.microsoft.com/office/drawing/2014/main" xmlns="" id="{9A8A549A-E156-43BD-AFE2-E3F21416303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961651" y="4825934"/>
              <a:ext cx="275677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Łącznik prosty 118">
              <a:extLst>
                <a:ext uri="{FF2B5EF4-FFF2-40B4-BE49-F238E27FC236}">
                  <a16:creationId xmlns:a16="http://schemas.microsoft.com/office/drawing/2014/main" xmlns="" id="{78D85427-66D4-422D-B6C8-17F86B712C7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719117" y="4748289"/>
              <a:ext cx="459461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Łącznik prosty 119">
              <a:extLst>
                <a:ext uri="{FF2B5EF4-FFF2-40B4-BE49-F238E27FC236}">
                  <a16:creationId xmlns:a16="http://schemas.microsoft.com/office/drawing/2014/main" xmlns="" id="{FEE24D51-E9DC-4846-A70E-3E78FA2ADE4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313959" y="4800411"/>
              <a:ext cx="321623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wal 9">
              <a:extLst>
                <a:ext uri="{FF2B5EF4-FFF2-40B4-BE49-F238E27FC236}">
                  <a16:creationId xmlns:a16="http://schemas.microsoft.com/office/drawing/2014/main" xmlns="" id="{9C1C0EE7-0E07-4BCF-9F33-D4E1ECFA2784}"/>
                </a:ext>
              </a:extLst>
            </p:cNvPr>
            <p:cNvSpPr/>
            <p:nvPr/>
          </p:nvSpPr>
          <p:spPr>
            <a:xfrm>
              <a:off x="6449338" y="4543360"/>
              <a:ext cx="45954" cy="4594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wal 120">
              <a:extLst>
                <a:ext uri="{FF2B5EF4-FFF2-40B4-BE49-F238E27FC236}">
                  <a16:creationId xmlns:a16="http://schemas.microsoft.com/office/drawing/2014/main" xmlns="" id="{61BF624F-0047-4DC3-B95E-1D1FAEE64978}"/>
                </a:ext>
              </a:extLst>
            </p:cNvPr>
            <p:cNvSpPr/>
            <p:nvPr/>
          </p:nvSpPr>
          <p:spPr>
            <a:xfrm>
              <a:off x="6612337" y="4438634"/>
              <a:ext cx="45954" cy="4594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wal 123">
              <a:extLst>
                <a:ext uri="{FF2B5EF4-FFF2-40B4-BE49-F238E27FC236}">
                  <a16:creationId xmlns:a16="http://schemas.microsoft.com/office/drawing/2014/main" xmlns="" id="{2C02A14F-34EB-4660-B7D0-E00265C3E68F}"/>
                </a:ext>
              </a:extLst>
            </p:cNvPr>
            <p:cNvSpPr/>
            <p:nvPr/>
          </p:nvSpPr>
          <p:spPr>
            <a:xfrm>
              <a:off x="6925868" y="4438632"/>
              <a:ext cx="45954" cy="4594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wal 127">
              <a:extLst>
                <a:ext uri="{FF2B5EF4-FFF2-40B4-BE49-F238E27FC236}">
                  <a16:creationId xmlns:a16="http://schemas.microsoft.com/office/drawing/2014/main" xmlns="" id="{E5CD0767-CC5D-451F-AB48-3A0DF461731C}"/>
                </a:ext>
              </a:extLst>
            </p:cNvPr>
            <p:cNvSpPr/>
            <p:nvPr/>
          </p:nvSpPr>
          <p:spPr>
            <a:xfrm>
              <a:off x="7070513" y="4593312"/>
              <a:ext cx="45954" cy="4594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Łącznik prosty 171">
              <a:extLst>
                <a:ext uri="{FF2B5EF4-FFF2-40B4-BE49-F238E27FC236}">
                  <a16:creationId xmlns:a16="http://schemas.microsoft.com/office/drawing/2014/main" xmlns="" id="{1388BB69-79E5-4CAB-BAB4-EF601E9F547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905302" y="5492426"/>
              <a:ext cx="666792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upa 175">
              <a:extLst>
                <a:ext uri="{FF2B5EF4-FFF2-40B4-BE49-F238E27FC236}">
                  <a16:creationId xmlns:a16="http://schemas.microsoft.com/office/drawing/2014/main" xmlns="" id="{5D896655-AA8C-49DF-B9E4-014CF1AB9167}"/>
                </a:ext>
              </a:extLst>
            </p:cNvPr>
            <p:cNvGrpSpPr/>
            <p:nvPr/>
          </p:nvGrpSpPr>
          <p:grpSpPr>
            <a:xfrm>
              <a:off x="6230622" y="4315491"/>
              <a:ext cx="963266" cy="666792"/>
              <a:chOff x="2911874" y="5098996"/>
              <a:chExt cx="754603" cy="522452"/>
            </a:xfrm>
          </p:grpSpPr>
          <p:cxnSp>
            <p:nvCxnSpPr>
              <p:cNvPr id="177" name="Łącznik prosty 176">
                <a:extLst>
                  <a:ext uri="{FF2B5EF4-FFF2-40B4-BE49-F238E27FC236}">
                    <a16:creationId xmlns:a16="http://schemas.microsoft.com/office/drawing/2014/main" xmlns="" id="{726222C4-B44B-4C6A-9ADC-B307E33E8100}"/>
                  </a:ext>
                </a:extLst>
              </p:cNvPr>
              <p:cNvCxnSpPr/>
              <p:nvPr/>
            </p:nvCxnSpPr>
            <p:spPr>
              <a:xfrm flipH="1">
                <a:off x="2911875" y="5610688"/>
                <a:ext cx="754602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8" name="Łącznik prosty 177">
                <a:extLst>
                  <a:ext uri="{FF2B5EF4-FFF2-40B4-BE49-F238E27FC236}">
                    <a16:creationId xmlns:a16="http://schemas.microsoft.com/office/drawing/2014/main" xmlns="" id="{AF6499E0-4EE6-4C4D-BBC6-810C86D272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650648" y="5360222"/>
                <a:ext cx="522452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Łącznik prosty 178">
                <a:extLst>
                  <a:ext uri="{FF2B5EF4-FFF2-40B4-BE49-F238E27FC236}">
                    <a16:creationId xmlns:a16="http://schemas.microsoft.com/office/drawing/2014/main" xmlns="" id="{7EA53A3A-34AF-4EBF-B820-50A7C7FD246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42844" y="5496964"/>
                <a:ext cx="228573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Łącznik prosty 179">
                <a:extLst>
                  <a:ext uri="{FF2B5EF4-FFF2-40B4-BE49-F238E27FC236}">
                    <a16:creationId xmlns:a16="http://schemas.microsoft.com/office/drawing/2014/main" xmlns="" id="{68856D5A-58CD-415E-A2DC-85D70149982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127811" y="5417467"/>
                <a:ext cx="391839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y 180">
                <a:extLst>
                  <a:ext uri="{FF2B5EF4-FFF2-40B4-BE49-F238E27FC236}">
                    <a16:creationId xmlns:a16="http://schemas.microsoft.com/office/drawing/2014/main" xmlns="" id="{BC9F50BD-A19F-4C96-91B0-7964B95B3F3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5716" y="5498561"/>
                <a:ext cx="216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y 181">
                <a:extLst>
                  <a:ext uri="{FF2B5EF4-FFF2-40B4-BE49-F238E27FC236}">
                    <a16:creationId xmlns:a16="http://schemas.microsoft.com/office/drawing/2014/main" xmlns="" id="{30696C99-C5B9-4046-8518-EF138F8115D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321114" y="5533754"/>
                <a:ext cx="163266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y 182">
                <a:extLst>
                  <a:ext uri="{FF2B5EF4-FFF2-40B4-BE49-F238E27FC236}">
                    <a16:creationId xmlns:a16="http://schemas.microsoft.com/office/drawing/2014/main" xmlns="" id="{B8CF46E4-708B-4FE7-BD4A-87E06276D7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805210" y="5423195"/>
                <a:ext cx="391838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4" name="Owal 183">
              <a:extLst>
                <a:ext uri="{FF2B5EF4-FFF2-40B4-BE49-F238E27FC236}">
                  <a16:creationId xmlns:a16="http://schemas.microsoft.com/office/drawing/2014/main" xmlns="" id="{5FC91C10-F4F6-4664-B485-393CF8AD5860}"/>
                </a:ext>
              </a:extLst>
            </p:cNvPr>
            <p:cNvSpPr/>
            <p:nvPr/>
          </p:nvSpPr>
          <p:spPr>
            <a:xfrm>
              <a:off x="6316288" y="4387708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wal 184">
              <a:extLst>
                <a:ext uri="{FF2B5EF4-FFF2-40B4-BE49-F238E27FC236}">
                  <a16:creationId xmlns:a16="http://schemas.microsoft.com/office/drawing/2014/main" xmlns="" id="{DC75BE8C-2669-4A09-90FF-9DE585198834}"/>
                </a:ext>
              </a:extLst>
            </p:cNvPr>
            <p:cNvSpPr/>
            <p:nvPr/>
          </p:nvSpPr>
          <p:spPr>
            <a:xfrm>
              <a:off x="6514213" y="4587123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wal 185">
              <a:extLst>
                <a:ext uri="{FF2B5EF4-FFF2-40B4-BE49-F238E27FC236}">
                  <a16:creationId xmlns:a16="http://schemas.microsoft.com/office/drawing/2014/main" xmlns="" id="{CC78D3FF-B654-422A-85E8-5C0587CDB117}"/>
                </a:ext>
              </a:extLst>
            </p:cNvPr>
            <p:cNvSpPr/>
            <p:nvPr/>
          </p:nvSpPr>
          <p:spPr>
            <a:xfrm>
              <a:off x="6718617" y="4387957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wal 186">
              <a:extLst>
                <a:ext uri="{FF2B5EF4-FFF2-40B4-BE49-F238E27FC236}">
                  <a16:creationId xmlns:a16="http://schemas.microsoft.com/office/drawing/2014/main" xmlns="" id="{C8F3EAD6-32B6-4E89-AFB1-B3778D5D5ABC}"/>
                </a:ext>
              </a:extLst>
            </p:cNvPr>
            <p:cNvSpPr/>
            <p:nvPr/>
          </p:nvSpPr>
          <p:spPr>
            <a:xfrm>
              <a:off x="6821561" y="4680587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wal 187">
              <a:extLst>
                <a:ext uri="{FF2B5EF4-FFF2-40B4-BE49-F238E27FC236}">
                  <a16:creationId xmlns:a16="http://schemas.microsoft.com/office/drawing/2014/main" xmlns="" id="{9B8211F1-7164-47AA-8CF5-4864DD95C733}"/>
                </a:ext>
              </a:extLst>
            </p:cNvPr>
            <p:cNvSpPr/>
            <p:nvPr/>
          </p:nvSpPr>
          <p:spPr>
            <a:xfrm>
              <a:off x="6990932" y="4607780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Nawias klamrowy otwierający 189">
              <a:extLst>
                <a:ext uri="{FF2B5EF4-FFF2-40B4-BE49-F238E27FC236}">
                  <a16:creationId xmlns:a16="http://schemas.microsoft.com/office/drawing/2014/main" xmlns="" id="{A63F8A46-B658-409B-BA31-BA0944451636}"/>
                </a:ext>
              </a:extLst>
            </p:cNvPr>
            <p:cNvSpPr/>
            <p:nvPr/>
          </p:nvSpPr>
          <p:spPr>
            <a:xfrm>
              <a:off x="5826848" y="4129991"/>
              <a:ext cx="349683" cy="1936864"/>
            </a:xfrm>
            <a:prstGeom prst="leftBrace">
              <a:avLst>
                <a:gd name="adj1" fmla="val 8333"/>
                <a:gd name="adj2" fmla="val 50569"/>
              </a:avLst>
            </a:prstGeom>
            <a:ln w="28575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ole tekstowe 192">
              <a:extLst>
                <a:ext uri="{FF2B5EF4-FFF2-40B4-BE49-F238E27FC236}">
                  <a16:creationId xmlns:a16="http://schemas.microsoft.com/office/drawing/2014/main" xmlns="" id="{DB0D2A0D-8A85-4E94-B396-FA071D8B2792}"/>
                </a:ext>
              </a:extLst>
            </p:cNvPr>
            <p:cNvSpPr txBox="1"/>
            <p:nvPr/>
          </p:nvSpPr>
          <p:spPr>
            <a:xfrm rot="16200000">
              <a:off x="5712410" y="4510063"/>
              <a:ext cx="848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Intensity</a:t>
              </a:r>
            </a:p>
          </p:txBody>
        </p:sp>
        <p:sp>
          <p:nvSpPr>
            <p:cNvPr id="194" name="pole tekstowe 193">
              <a:extLst>
                <a:ext uri="{FF2B5EF4-FFF2-40B4-BE49-F238E27FC236}">
                  <a16:creationId xmlns:a16="http://schemas.microsoft.com/office/drawing/2014/main" xmlns="" id="{91183377-490C-4481-AA9C-236CB5BDB036}"/>
                </a:ext>
              </a:extLst>
            </p:cNvPr>
            <p:cNvSpPr txBox="1"/>
            <p:nvPr/>
          </p:nvSpPr>
          <p:spPr>
            <a:xfrm>
              <a:off x="6824767" y="4898292"/>
              <a:ext cx="487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m/z</a:t>
              </a:r>
            </a:p>
          </p:txBody>
        </p:sp>
        <p:sp>
          <p:nvSpPr>
            <p:cNvPr id="195" name="pole tekstowe 194">
              <a:extLst>
                <a:ext uri="{FF2B5EF4-FFF2-40B4-BE49-F238E27FC236}">
                  <a16:creationId xmlns:a16="http://schemas.microsoft.com/office/drawing/2014/main" xmlns="" id="{4FB834C8-FEBF-4F90-A671-DA1814828028}"/>
                </a:ext>
              </a:extLst>
            </p:cNvPr>
            <p:cNvSpPr txBox="1"/>
            <p:nvPr/>
          </p:nvSpPr>
          <p:spPr>
            <a:xfrm rot="16200000">
              <a:off x="5725450" y="5354090"/>
              <a:ext cx="848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Intensity</a:t>
              </a:r>
            </a:p>
          </p:txBody>
        </p:sp>
        <p:sp>
          <p:nvSpPr>
            <p:cNvPr id="196" name="pole tekstowe 195">
              <a:extLst>
                <a:ext uri="{FF2B5EF4-FFF2-40B4-BE49-F238E27FC236}">
                  <a16:creationId xmlns:a16="http://schemas.microsoft.com/office/drawing/2014/main" xmlns="" id="{F174749C-F583-43CF-8617-456BB0D65DD8}"/>
                </a:ext>
              </a:extLst>
            </p:cNvPr>
            <p:cNvSpPr txBox="1"/>
            <p:nvPr/>
          </p:nvSpPr>
          <p:spPr>
            <a:xfrm>
              <a:off x="6837806" y="5742319"/>
              <a:ext cx="487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m/z</a:t>
              </a:r>
            </a:p>
          </p:txBody>
        </p:sp>
        <p:cxnSp>
          <p:nvCxnSpPr>
            <p:cNvPr id="197" name="Łącznik prosty 196">
              <a:extLst>
                <a:ext uri="{FF2B5EF4-FFF2-40B4-BE49-F238E27FC236}">
                  <a16:creationId xmlns:a16="http://schemas.microsoft.com/office/drawing/2014/main" xmlns="" id="{3281A8E7-308D-4318-A2BD-A50AED04B22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298502" y="4866178"/>
              <a:ext cx="208373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Owal 197">
              <a:extLst>
                <a:ext uri="{FF2B5EF4-FFF2-40B4-BE49-F238E27FC236}">
                  <a16:creationId xmlns:a16="http://schemas.microsoft.com/office/drawing/2014/main" xmlns="" id="{D6291CC3-0801-462F-85B3-B66D4474CF16}"/>
                </a:ext>
              </a:extLst>
            </p:cNvPr>
            <p:cNvSpPr/>
            <p:nvPr/>
          </p:nvSpPr>
          <p:spPr>
            <a:xfrm>
              <a:off x="6374197" y="4662620"/>
              <a:ext cx="45954" cy="708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Łącznik prosty 198">
              <a:extLst>
                <a:ext uri="{FF2B5EF4-FFF2-40B4-BE49-F238E27FC236}">
                  <a16:creationId xmlns:a16="http://schemas.microsoft.com/office/drawing/2014/main" xmlns="" id="{F240233F-9032-4EE2-824E-9D623C7D367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539668" y="4812209"/>
              <a:ext cx="333396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Owal 199">
              <a:extLst>
                <a:ext uri="{FF2B5EF4-FFF2-40B4-BE49-F238E27FC236}">
                  <a16:creationId xmlns:a16="http://schemas.microsoft.com/office/drawing/2014/main" xmlns="" id="{AA692FF4-706C-43DE-BCA9-22CBF3FD05A3}"/>
                </a:ext>
              </a:extLst>
            </p:cNvPr>
            <p:cNvSpPr/>
            <p:nvPr/>
          </p:nvSpPr>
          <p:spPr>
            <a:xfrm>
              <a:off x="6677874" y="4551647"/>
              <a:ext cx="45954" cy="708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Łącznik prosty 200">
              <a:extLst>
                <a:ext uri="{FF2B5EF4-FFF2-40B4-BE49-F238E27FC236}">
                  <a16:creationId xmlns:a16="http://schemas.microsoft.com/office/drawing/2014/main" xmlns="" id="{212BF86E-446B-43DB-B4B1-84E8D17277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609502" y="4793142"/>
              <a:ext cx="375071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Owal 201">
              <a:extLst>
                <a:ext uri="{FF2B5EF4-FFF2-40B4-BE49-F238E27FC236}">
                  <a16:creationId xmlns:a16="http://schemas.microsoft.com/office/drawing/2014/main" xmlns="" id="{9EB6015E-4B17-48CE-9D62-9441492603AB}"/>
                </a:ext>
              </a:extLst>
            </p:cNvPr>
            <p:cNvSpPr/>
            <p:nvPr/>
          </p:nvSpPr>
          <p:spPr>
            <a:xfrm>
              <a:off x="6771902" y="4513258"/>
              <a:ext cx="45954" cy="708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upa 203">
              <a:extLst>
                <a:ext uri="{FF2B5EF4-FFF2-40B4-BE49-F238E27FC236}">
                  <a16:creationId xmlns:a16="http://schemas.microsoft.com/office/drawing/2014/main" xmlns="" id="{2B299442-13A1-4639-9DDF-194BA892EF48}"/>
                </a:ext>
              </a:extLst>
            </p:cNvPr>
            <p:cNvGrpSpPr/>
            <p:nvPr/>
          </p:nvGrpSpPr>
          <p:grpSpPr>
            <a:xfrm>
              <a:off x="5761966" y="3115818"/>
              <a:ext cx="1592707" cy="985507"/>
              <a:chOff x="2412359" y="3111394"/>
              <a:chExt cx="1375839" cy="851318"/>
            </a:xfrm>
          </p:grpSpPr>
          <p:sp>
            <p:nvSpPr>
              <p:cNvPr id="205" name="pole tekstowe 204">
                <a:extLst>
                  <a:ext uri="{FF2B5EF4-FFF2-40B4-BE49-F238E27FC236}">
                    <a16:creationId xmlns:a16="http://schemas.microsoft.com/office/drawing/2014/main" xmlns="" id="{8DB77941-6448-4268-8B28-2C6B25B50B5F}"/>
                  </a:ext>
                </a:extLst>
              </p:cNvPr>
              <p:cNvSpPr txBox="1"/>
              <p:nvPr/>
            </p:nvSpPr>
            <p:spPr>
              <a:xfrm rot="16200000">
                <a:off x="2158751" y="3365002"/>
                <a:ext cx="733203" cy="22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/>
                  <a:t>Intensity</a:t>
                </a:r>
              </a:p>
            </p:txBody>
          </p:sp>
          <p:grpSp>
            <p:nvGrpSpPr>
              <p:cNvPr id="206" name="Grupa 205">
                <a:extLst>
                  <a:ext uri="{FF2B5EF4-FFF2-40B4-BE49-F238E27FC236}">
                    <a16:creationId xmlns:a16="http://schemas.microsoft.com/office/drawing/2014/main" xmlns="" id="{90F35BD3-2321-4A7D-A034-561FA079C435}"/>
                  </a:ext>
                </a:extLst>
              </p:cNvPr>
              <p:cNvGrpSpPr/>
              <p:nvPr/>
            </p:nvGrpSpPr>
            <p:grpSpPr>
              <a:xfrm>
                <a:off x="2625513" y="3171679"/>
                <a:ext cx="1044000" cy="654885"/>
                <a:chOff x="3692986" y="3115872"/>
                <a:chExt cx="1044000" cy="654885"/>
              </a:xfrm>
            </p:grpSpPr>
            <p:cxnSp>
              <p:nvCxnSpPr>
                <p:cNvPr id="208" name="Łącznik prosty 207">
                  <a:extLst>
                    <a:ext uri="{FF2B5EF4-FFF2-40B4-BE49-F238E27FC236}">
                      <a16:creationId xmlns:a16="http://schemas.microsoft.com/office/drawing/2014/main" xmlns="" id="{1CDCCD59-3915-44E9-9BCB-B6A3312ABAB2}"/>
                    </a:ext>
                  </a:extLst>
                </p:cNvPr>
                <p:cNvCxnSpPr/>
                <p:nvPr/>
              </p:nvCxnSpPr>
              <p:spPr>
                <a:xfrm flipH="1">
                  <a:off x="3692986" y="3728300"/>
                  <a:ext cx="104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Łącznik prosty 208">
                  <a:extLst>
                    <a:ext uri="{FF2B5EF4-FFF2-40B4-BE49-F238E27FC236}">
                      <a16:creationId xmlns:a16="http://schemas.microsoft.com/office/drawing/2014/main" xmlns="" id="{77F292A7-E083-490E-9BF6-61D90D2C3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404986" y="3452159"/>
                  <a:ext cx="576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Łącznik prosty 209">
                  <a:extLst>
                    <a:ext uri="{FF2B5EF4-FFF2-40B4-BE49-F238E27FC236}">
                      <a16:creationId xmlns:a16="http://schemas.microsoft.com/office/drawing/2014/main" xmlns="" id="{7682ECF1-2669-4243-8AE4-A1A40077D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662261" y="3578051"/>
                  <a:ext cx="288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Łącznik prosty 210">
                  <a:extLst>
                    <a:ext uri="{FF2B5EF4-FFF2-40B4-BE49-F238E27FC236}">
                      <a16:creationId xmlns:a16="http://schemas.microsoft.com/office/drawing/2014/main" xmlns="" id="{A4C0C781-A8E5-4855-B9C2-4BC81D82E1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60074" y="3637526"/>
                  <a:ext cx="180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Łącznik prosty 211">
                  <a:extLst>
                    <a:ext uri="{FF2B5EF4-FFF2-40B4-BE49-F238E27FC236}">
                      <a16:creationId xmlns:a16="http://schemas.microsoft.com/office/drawing/2014/main" xmlns="" id="{60433042-4481-4122-8CA3-7D7DB1B14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696512" y="3476846"/>
                  <a:ext cx="50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3" name="Owal 212">
                  <a:extLst>
                    <a:ext uri="{FF2B5EF4-FFF2-40B4-BE49-F238E27FC236}">
                      <a16:creationId xmlns:a16="http://schemas.microsoft.com/office/drawing/2014/main" xmlns="" id="{92349295-FCB1-4B7B-B9F5-B300FA574BA2}"/>
                    </a:ext>
                  </a:extLst>
                </p:cNvPr>
                <p:cNvSpPr/>
                <p:nvPr/>
              </p:nvSpPr>
              <p:spPr>
                <a:xfrm>
                  <a:off x="3781650" y="3370136"/>
                  <a:ext cx="39697" cy="3969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wal 213">
                  <a:extLst>
                    <a:ext uri="{FF2B5EF4-FFF2-40B4-BE49-F238E27FC236}">
                      <a16:creationId xmlns:a16="http://schemas.microsoft.com/office/drawing/2014/main" xmlns="" id="{44427091-86A0-4C2B-8168-B6F28DC1C12B}"/>
                    </a:ext>
                  </a:extLst>
                </p:cNvPr>
                <p:cNvSpPr/>
                <p:nvPr/>
              </p:nvSpPr>
              <p:spPr>
                <a:xfrm>
                  <a:off x="3926520" y="3146276"/>
                  <a:ext cx="54000" cy="540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wal 214">
                  <a:extLst>
                    <a:ext uri="{FF2B5EF4-FFF2-40B4-BE49-F238E27FC236}">
                      <a16:creationId xmlns:a16="http://schemas.microsoft.com/office/drawing/2014/main" xmlns="" id="{417ADE51-9455-43DA-B1B3-E6395C47D11E}"/>
                    </a:ext>
                  </a:extLst>
                </p:cNvPr>
                <p:cNvSpPr/>
                <p:nvPr/>
              </p:nvSpPr>
              <p:spPr>
                <a:xfrm>
                  <a:off x="4025462" y="3461685"/>
                  <a:ext cx="39697" cy="612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6" name="Łącznik prosty 215">
                  <a:extLst>
                    <a:ext uri="{FF2B5EF4-FFF2-40B4-BE49-F238E27FC236}">
                      <a16:creationId xmlns:a16="http://schemas.microsoft.com/office/drawing/2014/main" xmlns="" id="{196E533E-B783-45E1-8BE0-7BBFFE928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86334" y="3562089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Łącznik prosty 216">
                  <a:extLst>
                    <a:ext uri="{FF2B5EF4-FFF2-40B4-BE49-F238E27FC236}">
                      <a16:creationId xmlns:a16="http://schemas.microsoft.com/office/drawing/2014/main" xmlns="" id="{815F15C0-218D-4827-9B7D-B217C738E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105609" y="3585949"/>
                  <a:ext cx="27783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Łącznik prosty 217">
                  <a:extLst>
                    <a:ext uri="{FF2B5EF4-FFF2-40B4-BE49-F238E27FC236}">
                      <a16:creationId xmlns:a16="http://schemas.microsoft.com/office/drawing/2014/main" xmlns="" id="{994DE25A-DAD2-458F-A26D-BBCB55A5C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135427" y="3521550"/>
                  <a:ext cx="432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Owal 218">
                  <a:extLst>
                    <a:ext uri="{FF2B5EF4-FFF2-40B4-BE49-F238E27FC236}">
                      <a16:creationId xmlns:a16="http://schemas.microsoft.com/office/drawing/2014/main" xmlns="" id="{732000C0-DA3C-4E67-86A7-17434EF22BFE}"/>
                    </a:ext>
                  </a:extLst>
                </p:cNvPr>
                <p:cNvSpPr/>
                <p:nvPr/>
              </p:nvSpPr>
              <p:spPr>
                <a:xfrm>
                  <a:off x="4121334" y="3332617"/>
                  <a:ext cx="54000" cy="360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wal 219">
                  <a:extLst>
                    <a:ext uri="{FF2B5EF4-FFF2-40B4-BE49-F238E27FC236}">
                      <a16:creationId xmlns:a16="http://schemas.microsoft.com/office/drawing/2014/main" xmlns="" id="{BCFE39A2-564C-4D73-A10C-DD2B90D6D037}"/>
                    </a:ext>
                  </a:extLst>
                </p:cNvPr>
                <p:cNvSpPr/>
                <p:nvPr/>
              </p:nvSpPr>
              <p:spPr>
                <a:xfrm>
                  <a:off x="4224965" y="3386026"/>
                  <a:ext cx="39697" cy="3969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wal 220">
                  <a:extLst>
                    <a:ext uri="{FF2B5EF4-FFF2-40B4-BE49-F238E27FC236}">
                      <a16:creationId xmlns:a16="http://schemas.microsoft.com/office/drawing/2014/main" xmlns="" id="{F17E0F6A-DC48-4E24-8B84-2A4CFEC4021E}"/>
                    </a:ext>
                  </a:extLst>
                </p:cNvPr>
                <p:cNvSpPr/>
                <p:nvPr/>
              </p:nvSpPr>
              <p:spPr>
                <a:xfrm>
                  <a:off x="4331577" y="3236507"/>
                  <a:ext cx="39697" cy="3969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2" name="Łącznik prosty 221">
                  <a:extLst>
                    <a:ext uri="{FF2B5EF4-FFF2-40B4-BE49-F238E27FC236}">
                      <a16:creationId xmlns:a16="http://schemas.microsoft.com/office/drawing/2014/main" xmlns="" id="{5A158A60-F320-4958-BB5D-724E108F06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452088" y="3648299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Owal 222">
                  <a:extLst>
                    <a:ext uri="{FF2B5EF4-FFF2-40B4-BE49-F238E27FC236}">
                      <a16:creationId xmlns:a16="http://schemas.microsoft.com/office/drawing/2014/main" xmlns="" id="{5B258F41-18A1-4117-B268-18A0C4D4948B}"/>
                    </a:ext>
                  </a:extLst>
                </p:cNvPr>
                <p:cNvSpPr/>
                <p:nvPr/>
              </p:nvSpPr>
              <p:spPr>
                <a:xfrm>
                  <a:off x="4499477" y="3483802"/>
                  <a:ext cx="39697" cy="720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Prostokąt: zaokrąglone rogi 223">
                  <a:extLst>
                    <a:ext uri="{FF2B5EF4-FFF2-40B4-BE49-F238E27FC236}">
                      <a16:creationId xmlns:a16="http://schemas.microsoft.com/office/drawing/2014/main" xmlns="" id="{F7E4517A-CCAC-40B7-8D39-C2F886B4F265}"/>
                    </a:ext>
                  </a:extLst>
                </p:cNvPr>
                <p:cNvSpPr/>
                <p:nvPr/>
              </p:nvSpPr>
              <p:spPr>
                <a:xfrm>
                  <a:off x="3726421" y="3115872"/>
                  <a:ext cx="360000" cy="654885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Prostokąt: zaokrąglone rogi 224">
                  <a:extLst>
                    <a:ext uri="{FF2B5EF4-FFF2-40B4-BE49-F238E27FC236}">
                      <a16:creationId xmlns:a16="http://schemas.microsoft.com/office/drawing/2014/main" xmlns="" id="{3D3B5512-F24E-4190-995D-47B68BB9E362}"/>
                    </a:ext>
                  </a:extLst>
                </p:cNvPr>
                <p:cNvSpPr/>
                <p:nvPr/>
              </p:nvSpPr>
              <p:spPr>
                <a:xfrm>
                  <a:off x="4112855" y="3115872"/>
                  <a:ext cx="468000" cy="654885"/>
                </a:xfrm>
                <a:prstGeom prst="roundRect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7" name="pole tekstowe 206">
                <a:extLst>
                  <a:ext uri="{FF2B5EF4-FFF2-40B4-BE49-F238E27FC236}">
                    <a16:creationId xmlns:a16="http://schemas.microsoft.com/office/drawing/2014/main" xmlns="" id="{8192FB2C-99A5-49EE-8C98-B82AE1BDDAD2}"/>
                  </a:ext>
                </a:extLst>
              </p:cNvPr>
              <p:cNvSpPr txBox="1"/>
              <p:nvPr/>
            </p:nvSpPr>
            <p:spPr>
              <a:xfrm>
                <a:off x="3366880" y="3736723"/>
                <a:ext cx="421318" cy="225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/>
                  <a:t>m/z</a:t>
                </a:r>
              </a:p>
            </p:txBody>
          </p:sp>
        </p:grpSp>
        <p:sp>
          <p:nvSpPr>
            <p:cNvPr id="226" name="pole tekstowe 225">
              <a:extLst>
                <a:ext uri="{FF2B5EF4-FFF2-40B4-BE49-F238E27FC236}">
                  <a16:creationId xmlns:a16="http://schemas.microsoft.com/office/drawing/2014/main" xmlns="" id="{D495704C-AFFB-4266-A20C-AC4E6D87DE29}"/>
                </a:ext>
              </a:extLst>
            </p:cNvPr>
            <p:cNvSpPr txBox="1"/>
            <p:nvPr/>
          </p:nvSpPr>
          <p:spPr>
            <a:xfrm>
              <a:off x="5756222" y="2832682"/>
              <a:ext cx="1936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Multiple precursors</a:t>
              </a:r>
            </a:p>
          </p:txBody>
        </p:sp>
        <p:sp>
          <p:nvSpPr>
            <p:cNvPr id="227" name="pole tekstowe 226">
              <a:extLst>
                <a:ext uri="{FF2B5EF4-FFF2-40B4-BE49-F238E27FC236}">
                  <a16:creationId xmlns:a16="http://schemas.microsoft.com/office/drawing/2014/main" xmlns="" id="{865B91EB-685D-456D-B007-1F9B49419EB0}"/>
                </a:ext>
              </a:extLst>
            </p:cNvPr>
            <p:cNvSpPr txBox="1"/>
            <p:nvPr/>
          </p:nvSpPr>
          <p:spPr>
            <a:xfrm>
              <a:off x="5776473" y="2419162"/>
              <a:ext cx="1936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List of m/z windows</a:t>
              </a:r>
            </a:p>
          </p:txBody>
        </p:sp>
        <p:cxnSp>
          <p:nvCxnSpPr>
            <p:cNvPr id="19" name="Łącznik prosty ze strzałką 18">
              <a:extLst>
                <a:ext uri="{FF2B5EF4-FFF2-40B4-BE49-F238E27FC236}">
                  <a16:creationId xmlns:a16="http://schemas.microsoft.com/office/drawing/2014/main" xmlns="" id="{1A677A3F-2107-4D02-B3F0-B9152FB43D1A}"/>
                </a:ext>
              </a:extLst>
            </p:cNvPr>
            <p:cNvCxnSpPr/>
            <p:nvPr/>
          </p:nvCxnSpPr>
          <p:spPr>
            <a:xfrm>
              <a:off x="6528293" y="2689658"/>
              <a:ext cx="0" cy="2500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5EA552A8-6993-4466-8230-1CDE6D6376DA}"/>
              </a:ext>
            </a:extLst>
          </p:cNvPr>
          <p:cNvGrpSpPr/>
          <p:nvPr/>
        </p:nvGrpSpPr>
        <p:grpSpPr>
          <a:xfrm>
            <a:off x="762939" y="2484252"/>
            <a:ext cx="1148677" cy="2735908"/>
            <a:chOff x="762939" y="2484252"/>
            <a:chExt cx="1148677" cy="2735908"/>
          </a:xfrm>
        </p:grpSpPr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xmlns="" id="{ACE533EF-B3DC-438A-83B8-152C2DAC3C7C}"/>
                </a:ext>
              </a:extLst>
            </p:cNvPr>
            <p:cNvSpPr txBox="1"/>
            <p:nvPr/>
          </p:nvSpPr>
          <p:spPr>
            <a:xfrm>
              <a:off x="765119" y="3173749"/>
              <a:ext cx="947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MS </a:t>
              </a:r>
              <a:b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</a:br>
              <a: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(Full </a:t>
              </a:r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scan</a:t>
              </a:r>
              <a: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)</a:t>
              </a:r>
              <a:endParaRPr lang="en-GB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3" name="pole tekstowe 142">
              <a:extLst>
                <a:ext uri="{FF2B5EF4-FFF2-40B4-BE49-F238E27FC236}">
                  <a16:creationId xmlns:a16="http://schemas.microsoft.com/office/drawing/2014/main" xmlns="" id="{E87567FF-DF9F-4E35-9804-4F87B7DFCF5E}"/>
                </a:ext>
              </a:extLst>
            </p:cNvPr>
            <p:cNvSpPr txBox="1"/>
            <p:nvPr/>
          </p:nvSpPr>
          <p:spPr>
            <a:xfrm>
              <a:off x="762939" y="4696940"/>
              <a:ext cx="829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MS/MS </a:t>
              </a:r>
              <a:b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</a:br>
              <a:r>
                <a:rPr lang="pl-PL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(MS2)</a:t>
              </a:r>
              <a:endParaRPr lang="en-GB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9" name="pole tekstowe 278">
              <a:extLst>
                <a:ext uri="{FF2B5EF4-FFF2-40B4-BE49-F238E27FC236}">
                  <a16:creationId xmlns:a16="http://schemas.microsoft.com/office/drawing/2014/main" xmlns="" id="{6DB42BDF-6DEF-4540-8BEA-BB66911A628E}"/>
                </a:ext>
              </a:extLst>
            </p:cNvPr>
            <p:cNvSpPr txBox="1"/>
            <p:nvPr/>
          </p:nvSpPr>
          <p:spPr>
            <a:xfrm>
              <a:off x="773693" y="2484252"/>
              <a:ext cx="11379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Preparation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6CFDC205-5628-4F3B-A4A8-210234B8320E}"/>
              </a:ext>
            </a:extLst>
          </p:cNvPr>
          <p:cNvGrpSpPr/>
          <p:nvPr/>
        </p:nvGrpSpPr>
        <p:grpSpPr>
          <a:xfrm>
            <a:off x="8253875" y="2428243"/>
            <a:ext cx="3047277" cy="3521075"/>
            <a:chOff x="8253875" y="2428243"/>
            <a:chExt cx="3047277" cy="3521075"/>
          </a:xfrm>
        </p:grpSpPr>
        <p:grpSp>
          <p:nvGrpSpPr>
            <p:cNvPr id="158" name="Grupa 157">
              <a:extLst>
                <a:ext uri="{FF2B5EF4-FFF2-40B4-BE49-F238E27FC236}">
                  <a16:creationId xmlns:a16="http://schemas.microsoft.com/office/drawing/2014/main" xmlns="" id="{3CFD731E-B5CD-4D8C-A1C0-AAFC5F970221}"/>
                </a:ext>
              </a:extLst>
            </p:cNvPr>
            <p:cNvGrpSpPr/>
            <p:nvPr/>
          </p:nvGrpSpPr>
          <p:grpSpPr>
            <a:xfrm>
              <a:off x="8779873" y="3124901"/>
              <a:ext cx="1592707" cy="985505"/>
              <a:chOff x="2412358" y="3111395"/>
              <a:chExt cx="1375840" cy="851316"/>
            </a:xfrm>
          </p:grpSpPr>
          <p:sp>
            <p:nvSpPr>
              <p:cNvPr id="167" name="pole tekstowe 166">
                <a:extLst>
                  <a:ext uri="{FF2B5EF4-FFF2-40B4-BE49-F238E27FC236}">
                    <a16:creationId xmlns:a16="http://schemas.microsoft.com/office/drawing/2014/main" xmlns="" id="{F71EC787-46C6-4DDA-AF49-DFD61001D3FE}"/>
                  </a:ext>
                </a:extLst>
              </p:cNvPr>
              <p:cNvSpPr txBox="1"/>
              <p:nvPr/>
            </p:nvSpPr>
            <p:spPr>
              <a:xfrm rot="16200000">
                <a:off x="2158751" y="3365002"/>
                <a:ext cx="733203" cy="225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/>
                  <a:t>Intensity</a:t>
                </a:r>
              </a:p>
            </p:txBody>
          </p:sp>
          <p:grpSp>
            <p:nvGrpSpPr>
              <p:cNvPr id="170" name="Grupa 169">
                <a:extLst>
                  <a:ext uri="{FF2B5EF4-FFF2-40B4-BE49-F238E27FC236}">
                    <a16:creationId xmlns:a16="http://schemas.microsoft.com/office/drawing/2014/main" xmlns="" id="{2D04614E-7D11-4954-8DB4-636B2861B781}"/>
                  </a:ext>
                </a:extLst>
              </p:cNvPr>
              <p:cNvGrpSpPr/>
              <p:nvPr/>
            </p:nvGrpSpPr>
            <p:grpSpPr>
              <a:xfrm>
                <a:off x="2625513" y="3202083"/>
                <a:ext cx="1044000" cy="593883"/>
                <a:chOff x="3692986" y="3146276"/>
                <a:chExt cx="1044000" cy="593883"/>
              </a:xfrm>
            </p:grpSpPr>
            <p:cxnSp>
              <p:nvCxnSpPr>
                <p:cNvPr id="174" name="Łącznik prosty 173">
                  <a:extLst>
                    <a:ext uri="{FF2B5EF4-FFF2-40B4-BE49-F238E27FC236}">
                      <a16:creationId xmlns:a16="http://schemas.microsoft.com/office/drawing/2014/main" xmlns="" id="{491FA7C5-7448-4C37-B11C-CC1FEBA82E0B}"/>
                    </a:ext>
                  </a:extLst>
                </p:cNvPr>
                <p:cNvCxnSpPr/>
                <p:nvPr/>
              </p:nvCxnSpPr>
              <p:spPr>
                <a:xfrm flipH="1">
                  <a:off x="3692986" y="3728300"/>
                  <a:ext cx="104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Łącznik prosty 174">
                  <a:extLst>
                    <a:ext uri="{FF2B5EF4-FFF2-40B4-BE49-F238E27FC236}">
                      <a16:creationId xmlns:a16="http://schemas.microsoft.com/office/drawing/2014/main" xmlns="" id="{50396FF9-8E59-4542-B056-9AD1F8F5B1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404986" y="3452159"/>
                  <a:ext cx="576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Łącznik prosty 188">
                  <a:extLst>
                    <a:ext uri="{FF2B5EF4-FFF2-40B4-BE49-F238E27FC236}">
                      <a16:creationId xmlns:a16="http://schemas.microsoft.com/office/drawing/2014/main" xmlns="" id="{F78E56C4-0E7E-4AE5-A7A7-EE1B03C6E1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662261" y="3578051"/>
                  <a:ext cx="288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Łącznik prosty 202">
                  <a:extLst>
                    <a:ext uri="{FF2B5EF4-FFF2-40B4-BE49-F238E27FC236}">
                      <a16:creationId xmlns:a16="http://schemas.microsoft.com/office/drawing/2014/main" xmlns="" id="{3C79979B-8E68-4EA6-9D2F-D3F337649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74635" y="3637526"/>
                  <a:ext cx="180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Łącznik prosty 227">
                  <a:extLst>
                    <a:ext uri="{FF2B5EF4-FFF2-40B4-BE49-F238E27FC236}">
                      <a16:creationId xmlns:a16="http://schemas.microsoft.com/office/drawing/2014/main" xmlns="" id="{55F7B833-7E3B-450E-8414-0B66C883BA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688283" y="3476846"/>
                  <a:ext cx="50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Owal 228">
                  <a:extLst>
                    <a:ext uri="{FF2B5EF4-FFF2-40B4-BE49-F238E27FC236}">
                      <a16:creationId xmlns:a16="http://schemas.microsoft.com/office/drawing/2014/main" xmlns="" id="{D2408C0C-7372-468B-873B-83033C5D265E}"/>
                    </a:ext>
                  </a:extLst>
                </p:cNvPr>
                <p:cNvSpPr/>
                <p:nvPr/>
              </p:nvSpPr>
              <p:spPr>
                <a:xfrm>
                  <a:off x="3781650" y="3370136"/>
                  <a:ext cx="39697" cy="3969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wal 229">
                  <a:extLst>
                    <a:ext uri="{FF2B5EF4-FFF2-40B4-BE49-F238E27FC236}">
                      <a16:creationId xmlns:a16="http://schemas.microsoft.com/office/drawing/2014/main" xmlns="" id="{9E0FB755-D025-4E97-B1B0-91A67A806330}"/>
                    </a:ext>
                  </a:extLst>
                </p:cNvPr>
                <p:cNvSpPr/>
                <p:nvPr/>
              </p:nvSpPr>
              <p:spPr>
                <a:xfrm>
                  <a:off x="3910917" y="3146276"/>
                  <a:ext cx="54000" cy="540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wal 230">
                  <a:extLst>
                    <a:ext uri="{FF2B5EF4-FFF2-40B4-BE49-F238E27FC236}">
                      <a16:creationId xmlns:a16="http://schemas.microsoft.com/office/drawing/2014/main" xmlns="" id="{877111EB-A170-4B4E-AA7E-C986E450C869}"/>
                    </a:ext>
                  </a:extLst>
                </p:cNvPr>
                <p:cNvSpPr/>
                <p:nvPr/>
              </p:nvSpPr>
              <p:spPr>
                <a:xfrm>
                  <a:off x="4040023" y="3461685"/>
                  <a:ext cx="39697" cy="612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2" name="Łącznik prosty 231">
                  <a:extLst>
                    <a:ext uri="{FF2B5EF4-FFF2-40B4-BE49-F238E27FC236}">
                      <a16:creationId xmlns:a16="http://schemas.microsoft.com/office/drawing/2014/main" xmlns="" id="{E42D9C60-B06A-4AB9-A382-96253584B1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986334" y="3562089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Łącznik prosty 232">
                  <a:extLst>
                    <a:ext uri="{FF2B5EF4-FFF2-40B4-BE49-F238E27FC236}">
                      <a16:creationId xmlns:a16="http://schemas.microsoft.com/office/drawing/2014/main" xmlns="" id="{9A3883FD-C630-43CD-A4E3-0E90D80835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105609" y="3585949"/>
                  <a:ext cx="27783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Łącznik prosty 233">
                  <a:extLst>
                    <a:ext uri="{FF2B5EF4-FFF2-40B4-BE49-F238E27FC236}">
                      <a16:creationId xmlns:a16="http://schemas.microsoft.com/office/drawing/2014/main" xmlns="" id="{C1289DA9-534E-4466-9A26-AC76F11BC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135427" y="3521550"/>
                  <a:ext cx="432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Owal 234">
                  <a:extLst>
                    <a:ext uri="{FF2B5EF4-FFF2-40B4-BE49-F238E27FC236}">
                      <a16:creationId xmlns:a16="http://schemas.microsoft.com/office/drawing/2014/main" xmlns="" id="{3DB0156C-678B-4A95-9449-BC34FA38E0BD}"/>
                    </a:ext>
                  </a:extLst>
                </p:cNvPr>
                <p:cNvSpPr/>
                <p:nvPr/>
              </p:nvSpPr>
              <p:spPr>
                <a:xfrm>
                  <a:off x="4121334" y="3332617"/>
                  <a:ext cx="54000" cy="360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wal 235">
                  <a:extLst>
                    <a:ext uri="{FF2B5EF4-FFF2-40B4-BE49-F238E27FC236}">
                      <a16:creationId xmlns:a16="http://schemas.microsoft.com/office/drawing/2014/main" xmlns="" id="{971F889A-600C-4BFB-9A1D-B359F5B790F9}"/>
                    </a:ext>
                  </a:extLst>
                </p:cNvPr>
                <p:cNvSpPr/>
                <p:nvPr/>
              </p:nvSpPr>
              <p:spPr>
                <a:xfrm>
                  <a:off x="4224965" y="3386026"/>
                  <a:ext cx="39697" cy="3969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wal 236">
                  <a:extLst>
                    <a:ext uri="{FF2B5EF4-FFF2-40B4-BE49-F238E27FC236}">
                      <a16:creationId xmlns:a16="http://schemas.microsoft.com/office/drawing/2014/main" xmlns="" id="{1417424C-8AB0-4F6E-87A7-77D9BD3D67AE}"/>
                    </a:ext>
                  </a:extLst>
                </p:cNvPr>
                <p:cNvSpPr/>
                <p:nvPr/>
              </p:nvSpPr>
              <p:spPr>
                <a:xfrm>
                  <a:off x="4331577" y="3236507"/>
                  <a:ext cx="39697" cy="3969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8" name="Łącznik prosty 237">
                  <a:extLst>
                    <a:ext uri="{FF2B5EF4-FFF2-40B4-BE49-F238E27FC236}">
                      <a16:creationId xmlns:a16="http://schemas.microsoft.com/office/drawing/2014/main" xmlns="" id="{3F67EF8E-4C4F-4AB9-BBCF-3F84F99D0C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452088" y="3648299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Owal 238">
                  <a:extLst>
                    <a:ext uri="{FF2B5EF4-FFF2-40B4-BE49-F238E27FC236}">
                      <a16:creationId xmlns:a16="http://schemas.microsoft.com/office/drawing/2014/main" xmlns="" id="{E04FD1A0-F15B-440C-BFE1-AA56390853A9}"/>
                    </a:ext>
                  </a:extLst>
                </p:cNvPr>
                <p:cNvSpPr/>
                <p:nvPr/>
              </p:nvSpPr>
              <p:spPr>
                <a:xfrm>
                  <a:off x="4499477" y="3483802"/>
                  <a:ext cx="39697" cy="72000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3" name="pole tekstowe 172">
                <a:extLst>
                  <a:ext uri="{FF2B5EF4-FFF2-40B4-BE49-F238E27FC236}">
                    <a16:creationId xmlns:a16="http://schemas.microsoft.com/office/drawing/2014/main" xmlns="" id="{2ED57624-82EC-4C32-AD09-2D06549F3374}"/>
                  </a:ext>
                </a:extLst>
              </p:cNvPr>
              <p:cNvSpPr txBox="1"/>
              <p:nvPr/>
            </p:nvSpPr>
            <p:spPr>
              <a:xfrm>
                <a:off x="3366880" y="3736723"/>
                <a:ext cx="421318" cy="22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/>
                  <a:t>m/z</a:t>
                </a:r>
              </a:p>
            </p:txBody>
          </p:sp>
        </p:grpSp>
        <p:sp>
          <p:nvSpPr>
            <p:cNvPr id="242" name="pole tekstowe 241">
              <a:extLst>
                <a:ext uri="{FF2B5EF4-FFF2-40B4-BE49-F238E27FC236}">
                  <a16:creationId xmlns:a16="http://schemas.microsoft.com/office/drawing/2014/main" xmlns="" id="{E6DD2C9F-CB11-4C70-8DA6-2081C6A5D672}"/>
                </a:ext>
              </a:extLst>
            </p:cNvPr>
            <p:cNvSpPr txBox="1"/>
            <p:nvPr/>
          </p:nvSpPr>
          <p:spPr>
            <a:xfrm>
              <a:off x="8774131" y="2841763"/>
              <a:ext cx="1936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Single precursor</a:t>
              </a:r>
            </a:p>
          </p:txBody>
        </p:sp>
        <p:sp>
          <p:nvSpPr>
            <p:cNvPr id="243" name="pole tekstowe 242">
              <a:extLst>
                <a:ext uri="{FF2B5EF4-FFF2-40B4-BE49-F238E27FC236}">
                  <a16:creationId xmlns:a16="http://schemas.microsoft.com/office/drawing/2014/main" xmlns="" id="{4FFF8E45-6C6D-4E13-B456-48DD1B7F799E}"/>
                </a:ext>
              </a:extLst>
            </p:cNvPr>
            <p:cNvSpPr txBox="1"/>
            <p:nvPr/>
          </p:nvSpPr>
          <p:spPr>
            <a:xfrm>
              <a:off x="8253875" y="2428243"/>
              <a:ext cx="3047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List of precursors + </a:t>
              </a:r>
              <a:r>
                <a:rPr lang="pl-PL" sz="1400" b="1" i="1" dirty="0" err="1" smtClean="0">
                  <a:solidFill>
                    <a:srgbClr val="FF0000"/>
                  </a:solidFill>
                </a:rPr>
                <a:t>internal</a:t>
              </a:r>
              <a:r>
                <a:rPr lang="pl-PL" sz="1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standards</a:t>
              </a:r>
              <a:endParaRPr lang="en-US" sz="14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244" name="Łącznik prosty ze strzałką 243">
              <a:extLst>
                <a:ext uri="{FF2B5EF4-FFF2-40B4-BE49-F238E27FC236}">
                  <a16:creationId xmlns:a16="http://schemas.microsoft.com/office/drawing/2014/main" xmlns="" id="{5671512B-6E41-4F55-8AF1-CE37F26C6E0D}"/>
                </a:ext>
              </a:extLst>
            </p:cNvPr>
            <p:cNvCxnSpPr/>
            <p:nvPr/>
          </p:nvCxnSpPr>
          <p:spPr>
            <a:xfrm>
              <a:off x="9546201" y="2698739"/>
              <a:ext cx="0" cy="2500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Łącznik prosty 244">
              <a:extLst>
                <a:ext uri="{FF2B5EF4-FFF2-40B4-BE49-F238E27FC236}">
                  <a16:creationId xmlns:a16="http://schemas.microsoft.com/office/drawing/2014/main" xmlns="" id="{9B289136-9E72-4216-AC4D-1664A84D8E4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148683" y="3667974"/>
              <a:ext cx="45842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6" name="Owal 245">
              <a:extLst>
                <a:ext uri="{FF2B5EF4-FFF2-40B4-BE49-F238E27FC236}">
                  <a16:creationId xmlns:a16="http://schemas.microsoft.com/office/drawing/2014/main" xmlns="" id="{58394632-2935-44C5-86DB-A3B9CB94EF96}"/>
                </a:ext>
              </a:extLst>
            </p:cNvPr>
            <p:cNvSpPr/>
            <p:nvPr/>
          </p:nvSpPr>
          <p:spPr>
            <a:xfrm>
              <a:off x="9358870" y="3371748"/>
              <a:ext cx="41674" cy="41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7" name="Grupa 246">
              <a:extLst>
                <a:ext uri="{FF2B5EF4-FFF2-40B4-BE49-F238E27FC236}">
                  <a16:creationId xmlns:a16="http://schemas.microsoft.com/office/drawing/2014/main" xmlns="" id="{20B1641F-38EE-4EA2-8001-21CE744330AD}"/>
                </a:ext>
              </a:extLst>
            </p:cNvPr>
            <p:cNvGrpSpPr/>
            <p:nvPr/>
          </p:nvGrpSpPr>
          <p:grpSpPr>
            <a:xfrm>
              <a:off x="9165290" y="4230069"/>
              <a:ext cx="963265" cy="666792"/>
              <a:chOff x="2911874" y="5098996"/>
              <a:chExt cx="754603" cy="522452"/>
            </a:xfrm>
          </p:grpSpPr>
          <p:cxnSp>
            <p:nvCxnSpPr>
              <p:cNvPr id="248" name="Łącznik prosty 247">
                <a:extLst>
                  <a:ext uri="{FF2B5EF4-FFF2-40B4-BE49-F238E27FC236}">
                    <a16:creationId xmlns:a16="http://schemas.microsoft.com/office/drawing/2014/main" xmlns="" id="{E1298180-8AFD-409F-86AF-9793997200F5}"/>
                  </a:ext>
                </a:extLst>
              </p:cNvPr>
              <p:cNvCxnSpPr/>
              <p:nvPr/>
            </p:nvCxnSpPr>
            <p:spPr>
              <a:xfrm flipH="1">
                <a:off x="2911875" y="5610688"/>
                <a:ext cx="754602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9" name="Łącznik prosty 248">
                <a:extLst>
                  <a:ext uri="{FF2B5EF4-FFF2-40B4-BE49-F238E27FC236}">
                    <a16:creationId xmlns:a16="http://schemas.microsoft.com/office/drawing/2014/main" xmlns="" id="{7F12379A-0321-46A5-9F2B-AB765B7494C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650648" y="5360222"/>
                <a:ext cx="522452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0" name="Łącznik prosty 249">
                <a:extLst>
                  <a:ext uri="{FF2B5EF4-FFF2-40B4-BE49-F238E27FC236}">
                    <a16:creationId xmlns:a16="http://schemas.microsoft.com/office/drawing/2014/main" xmlns="" id="{FEEA31A6-F267-413B-AD93-F0C30628E57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42844" y="5496964"/>
                <a:ext cx="228573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1" name="Łącznik prosty 250">
                <a:extLst>
                  <a:ext uri="{FF2B5EF4-FFF2-40B4-BE49-F238E27FC236}">
                    <a16:creationId xmlns:a16="http://schemas.microsoft.com/office/drawing/2014/main" xmlns="" id="{9BA8F7CE-0F98-4365-BB8D-1A43F7B79F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127811" y="5417467"/>
                <a:ext cx="391839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2" name="Łącznik prosty 251">
                <a:extLst>
                  <a:ext uri="{FF2B5EF4-FFF2-40B4-BE49-F238E27FC236}">
                    <a16:creationId xmlns:a16="http://schemas.microsoft.com/office/drawing/2014/main" xmlns="" id="{83218D87-1F45-449C-B384-F6F379492A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5716" y="5498561"/>
                <a:ext cx="216000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3" name="Łącznik prosty 252">
                <a:extLst>
                  <a:ext uri="{FF2B5EF4-FFF2-40B4-BE49-F238E27FC236}">
                    <a16:creationId xmlns:a16="http://schemas.microsoft.com/office/drawing/2014/main" xmlns="" id="{8854684D-CB15-4133-AC77-ED535714195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321114" y="5533754"/>
                <a:ext cx="163266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4" name="Łącznik prosty 253">
                <a:extLst>
                  <a:ext uri="{FF2B5EF4-FFF2-40B4-BE49-F238E27FC236}">
                    <a16:creationId xmlns:a16="http://schemas.microsoft.com/office/drawing/2014/main" xmlns="" id="{94F536B7-2F2F-4647-BEC4-F0D3EEEA10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2805210" y="5423195"/>
                <a:ext cx="391838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5" name="Owal 254">
              <a:extLst>
                <a:ext uri="{FF2B5EF4-FFF2-40B4-BE49-F238E27FC236}">
                  <a16:creationId xmlns:a16="http://schemas.microsoft.com/office/drawing/2014/main" xmlns="" id="{86BFCE4D-5CEE-4607-A862-781DE4B6DBEA}"/>
                </a:ext>
              </a:extLst>
            </p:cNvPr>
            <p:cNvSpPr/>
            <p:nvPr/>
          </p:nvSpPr>
          <p:spPr>
            <a:xfrm>
              <a:off x="9250956" y="4302286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wal 255">
              <a:extLst>
                <a:ext uri="{FF2B5EF4-FFF2-40B4-BE49-F238E27FC236}">
                  <a16:creationId xmlns:a16="http://schemas.microsoft.com/office/drawing/2014/main" xmlns="" id="{AD02017F-40F2-4B2F-85FB-A612B56A73F7}"/>
                </a:ext>
              </a:extLst>
            </p:cNvPr>
            <p:cNvSpPr/>
            <p:nvPr/>
          </p:nvSpPr>
          <p:spPr>
            <a:xfrm>
              <a:off x="9448881" y="4501701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wal 256">
              <a:extLst>
                <a:ext uri="{FF2B5EF4-FFF2-40B4-BE49-F238E27FC236}">
                  <a16:creationId xmlns:a16="http://schemas.microsoft.com/office/drawing/2014/main" xmlns="" id="{DD2B511F-A037-4752-84E2-38BFF4D8C865}"/>
                </a:ext>
              </a:extLst>
            </p:cNvPr>
            <p:cNvSpPr/>
            <p:nvPr/>
          </p:nvSpPr>
          <p:spPr>
            <a:xfrm>
              <a:off x="9661821" y="4302535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wal 257">
              <a:extLst>
                <a:ext uri="{FF2B5EF4-FFF2-40B4-BE49-F238E27FC236}">
                  <a16:creationId xmlns:a16="http://schemas.microsoft.com/office/drawing/2014/main" xmlns="" id="{21E1DAD6-F1DE-4CC0-B6B2-14F8D10414EA}"/>
                </a:ext>
              </a:extLst>
            </p:cNvPr>
            <p:cNvSpPr/>
            <p:nvPr/>
          </p:nvSpPr>
          <p:spPr>
            <a:xfrm>
              <a:off x="9756229" y="4595164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wal 258">
              <a:extLst>
                <a:ext uri="{FF2B5EF4-FFF2-40B4-BE49-F238E27FC236}">
                  <a16:creationId xmlns:a16="http://schemas.microsoft.com/office/drawing/2014/main" xmlns="" id="{CF1D92AC-CE57-4EF8-9902-8DBBD130928A}"/>
                </a:ext>
              </a:extLst>
            </p:cNvPr>
            <p:cNvSpPr/>
            <p:nvPr/>
          </p:nvSpPr>
          <p:spPr>
            <a:xfrm>
              <a:off x="9925600" y="4522358"/>
              <a:ext cx="62512" cy="625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pole tekstowe 259">
              <a:extLst>
                <a:ext uri="{FF2B5EF4-FFF2-40B4-BE49-F238E27FC236}">
                  <a16:creationId xmlns:a16="http://schemas.microsoft.com/office/drawing/2014/main" xmlns="" id="{7210E287-402B-40B1-909B-B7A9DADC0D30}"/>
                </a:ext>
              </a:extLst>
            </p:cNvPr>
            <p:cNvSpPr txBox="1"/>
            <p:nvPr/>
          </p:nvSpPr>
          <p:spPr>
            <a:xfrm rot="16200000">
              <a:off x="8652540" y="4424811"/>
              <a:ext cx="848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Intensity</a:t>
              </a:r>
            </a:p>
          </p:txBody>
        </p:sp>
        <p:sp>
          <p:nvSpPr>
            <p:cNvPr id="261" name="pole tekstowe 260">
              <a:extLst>
                <a:ext uri="{FF2B5EF4-FFF2-40B4-BE49-F238E27FC236}">
                  <a16:creationId xmlns:a16="http://schemas.microsoft.com/office/drawing/2014/main" xmlns="" id="{96C03287-8F16-4B72-B5F1-C1BE2FBD5240}"/>
                </a:ext>
              </a:extLst>
            </p:cNvPr>
            <p:cNvSpPr txBox="1"/>
            <p:nvPr/>
          </p:nvSpPr>
          <p:spPr>
            <a:xfrm>
              <a:off x="9764896" y="4813040"/>
              <a:ext cx="487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m/z</a:t>
              </a:r>
            </a:p>
          </p:txBody>
        </p:sp>
        <p:cxnSp>
          <p:nvCxnSpPr>
            <p:cNvPr id="263" name="Łącznik prosty 262">
              <a:extLst>
                <a:ext uri="{FF2B5EF4-FFF2-40B4-BE49-F238E27FC236}">
                  <a16:creationId xmlns:a16="http://schemas.microsoft.com/office/drawing/2014/main" xmlns="" id="{B181C8A4-5988-4584-963A-D6AB91CC362C}"/>
                </a:ext>
              </a:extLst>
            </p:cNvPr>
            <p:cNvCxnSpPr/>
            <p:nvPr/>
          </p:nvCxnSpPr>
          <p:spPr>
            <a:xfrm flipH="1">
              <a:off x="9180189" y="5757796"/>
              <a:ext cx="963264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Łącznik prosty 263">
              <a:extLst>
                <a:ext uri="{FF2B5EF4-FFF2-40B4-BE49-F238E27FC236}">
                  <a16:creationId xmlns:a16="http://schemas.microsoft.com/office/drawing/2014/main" xmlns="" id="{45E8E216-F29B-46BF-A138-D22EFE3F53B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8846792" y="5438133"/>
              <a:ext cx="666792" cy="0"/>
            </a:xfrm>
            <a:prstGeom prst="line">
              <a:avLst/>
            </a:prstGeom>
            <a:ln w="19050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Łącznik prosty 264">
              <a:extLst>
                <a:ext uri="{FF2B5EF4-FFF2-40B4-BE49-F238E27FC236}">
                  <a16:creationId xmlns:a16="http://schemas.microsoft.com/office/drawing/2014/main" xmlns="" id="{437C3E40-EC71-422B-B9EA-531D6418664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414685" y="5647806"/>
              <a:ext cx="20837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Łącznik prosty 265">
              <a:extLst>
                <a:ext uri="{FF2B5EF4-FFF2-40B4-BE49-F238E27FC236}">
                  <a16:creationId xmlns:a16="http://schemas.microsoft.com/office/drawing/2014/main" xmlns="" id="{6CB6C372-2B25-4C79-9C1E-B2BC256E673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544004" y="5568190"/>
              <a:ext cx="37507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Łącznik prosty 266">
              <a:extLst>
                <a:ext uri="{FF2B5EF4-FFF2-40B4-BE49-F238E27FC236}">
                  <a16:creationId xmlns:a16="http://schemas.microsoft.com/office/drawing/2014/main" xmlns="" id="{FB25EFF8-8D75-4C4C-8FEC-91E688515F9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895403" y="5649331"/>
              <a:ext cx="20837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Łącznik prosty 267">
              <a:extLst>
                <a:ext uri="{FF2B5EF4-FFF2-40B4-BE49-F238E27FC236}">
                  <a16:creationId xmlns:a16="http://schemas.microsoft.com/office/drawing/2014/main" xmlns="" id="{3B87E63D-6ED3-4B5E-8EAB-5DAE0593A1E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769895" y="5686224"/>
              <a:ext cx="1250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Łącznik prosty 268">
              <a:extLst>
                <a:ext uri="{FF2B5EF4-FFF2-40B4-BE49-F238E27FC236}">
                  <a16:creationId xmlns:a16="http://schemas.microsoft.com/office/drawing/2014/main" xmlns="" id="{5A8685FD-B533-49E1-B37B-6C2DF5A88E7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132197" y="5558429"/>
              <a:ext cx="37507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0" name="Owal 269">
              <a:extLst>
                <a:ext uri="{FF2B5EF4-FFF2-40B4-BE49-F238E27FC236}">
                  <a16:creationId xmlns:a16="http://schemas.microsoft.com/office/drawing/2014/main" xmlns="" id="{E692C51F-0F2C-4D8A-B6C4-4001EA3B6AA8}"/>
                </a:ext>
              </a:extLst>
            </p:cNvPr>
            <p:cNvSpPr/>
            <p:nvPr/>
          </p:nvSpPr>
          <p:spPr>
            <a:xfrm>
              <a:off x="9299998" y="5304999"/>
              <a:ext cx="41674" cy="41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wal 270">
              <a:extLst>
                <a:ext uri="{FF2B5EF4-FFF2-40B4-BE49-F238E27FC236}">
                  <a16:creationId xmlns:a16="http://schemas.microsoft.com/office/drawing/2014/main" xmlns="" id="{8038B995-FFC4-47B8-A7CB-BF5D853EDB88}"/>
                </a:ext>
              </a:extLst>
            </p:cNvPr>
            <p:cNvSpPr/>
            <p:nvPr/>
          </p:nvSpPr>
          <p:spPr>
            <a:xfrm>
              <a:off x="9506460" y="5487344"/>
              <a:ext cx="41674" cy="41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wal 271">
              <a:extLst>
                <a:ext uri="{FF2B5EF4-FFF2-40B4-BE49-F238E27FC236}">
                  <a16:creationId xmlns:a16="http://schemas.microsoft.com/office/drawing/2014/main" xmlns="" id="{4257BB3E-F743-4717-AD3D-14735B9AB9BD}"/>
                </a:ext>
              </a:extLst>
            </p:cNvPr>
            <p:cNvSpPr/>
            <p:nvPr/>
          </p:nvSpPr>
          <p:spPr>
            <a:xfrm>
              <a:off x="9719400" y="5313784"/>
              <a:ext cx="41674" cy="41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wal 272">
              <a:extLst>
                <a:ext uri="{FF2B5EF4-FFF2-40B4-BE49-F238E27FC236}">
                  <a16:creationId xmlns:a16="http://schemas.microsoft.com/office/drawing/2014/main" xmlns="" id="{0A79E30B-880E-461E-9B55-123A2E6F7592}"/>
                </a:ext>
              </a:extLst>
            </p:cNvPr>
            <p:cNvSpPr/>
            <p:nvPr/>
          </p:nvSpPr>
          <p:spPr>
            <a:xfrm>
              <a:off x="9813808" y="5546659"/>
              <a:ext cx="41674" cy="41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wal 273">
              <a:extLst>
                <a:ext uri="{FF2B5EF4-FFF2-40B4-BE49-F238E27FC236}">
                  <a16:creationId xmlns:a16="http://schemas.microsoft.com/office/drawing/2014/main" xmlns="" id="{4481AC60-6E17-44AA-8816-E8D04CE4BA9C}"/>
                </a:ext>
              </a:extLst>
            </p:cNvPr>
            <p:cNvSpPr/>
            <p:nvPr/>
          </p:nvSpPr>
          <p:spPr>
            <a:xfrm>
              <a:off x="9983179" y="5465316"/>
              <a:ext cx="41674" cy="416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pole tekstowe 274">
              <a:extLst>
                <a:ext uri="{FF2B5EF4-FFF2-40B4-BE49-F238E27FC236}">
                  <a16:creationId xmlns:a16="http://schemas.microsoft.com/office/drawing/2014/main" xmlns="" id="{975275E9-00C5-4E6C-9AB9-7AE7849AF448}"/>
                </a:ext>
              </a:extLst>
            </p:cNvPr>
            <p:cNvSpPr txBox="1"/>
            <p:nvPr/>
          </p:nvSpPr>
          <p:spPr>
            <a:xfrm rot="16200000">
              <a:off x="8667437" y="5299479"/>
              <a:ext cx="8487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Intensity</a:t>
              </a:r>
            </a:p>
          </p:txBody>
        </p:sp>
        <p:sp>
          <p:nvSpPr>
            <p:cNvPr id="276" name="pole tekstowe 275">
              <a:extLst>
                <a:ext uri="{FF2B5EF4-FFF2-40B4-BE49-F238E27FC236}">
                  <a16:creationId xmlns:a16="http://schemas.microsoft.com/office/drawing/2014/main" xmlns="" id="{C7D954C7-1BC2-4CB4-BCC9-B3BC66C7C190}"/>
                </a:ext>
              </a:extLst>
            </p:cNvPr>
            <p:cNvSpPr txBox="1"/>
            <p:nvPr/>
          </p:nvSpPr>
          <p:spPr>
            <a:xfrm>
              <a:off x="9779793" y="5687708"/>
              <a:ext cx="4877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/>
                <a:t>m/z</a:t>
              </a:r>
            </a:p>
          </p:txBody>
        </p:sp>
        <p:sp>
          <p:nvSpPr>
            <p:cNvPr id="277" name="pole tekstowe 276">
              <a:extLst>
                <a:ext uri="{FF2B5EF4-FFF2-40B4-BE49-F238E27FC236}">
                  <a16:creationId xmlns:a16="http://schemas.microsoft.com/office/drawing/2014/main" xmlns="" id="{C5D97142-A6A3-4484-9991-02891087FB84}"/>
                </a:ext>
              </a:extLst>
            </p:cNvPr>
            <p:cNvSpPr txBox="1"/>
            <p:nvPr/>
          </p:nvSpPr>
          <p:spPr>
            <a:xfrm>
              <a:off x="8332480" y="4324487"/>
              <a:ext cx="722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5"/>
                  </a:solidFill>
                </a:rPr>
                <a:t>Light</a:t>
              </a:r>
            </a:p>
          </p:txBody>
        </p:sp>
        <p:sp>
          <p:nvSpPr>
            <p:cNvPr id="278" name="pole tekstowe 277">
              <a:extLst>
                <a:ext uri="{FF2B5EF4-FFF2-40B4-BE49-F238E27FC236}">
                  <a16:creationId xmlns:a16="http://schemas.microsoft.com/office/drawing/2014/main" xmlns="" id="{DE929FF8-CE14-441A-A652-0868D6EE0616}"/>
                </a:ext>
              </a:extLst>
            </p:cNvPr>
            <p:cNvSpPr txBox="1"/>
            <p:nvPr/>
          </p:nvSpPr>
          <p:spPr>
            <a:xfrm>
              <a:off x="8299579" y="5276332"/>
              <a:ext cx="77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>
                  <a:solidFill>
                    <a:schemeClr val="accent5"/>
                  </a:solidFill>
                </a:rPr>
                <a:t>Heavy</a:t>
              </a:r>
            </a:p>
          </p:txBody>
        </p:sp>
        <p:sp>
          <p:nvSpPr>
            <p:cNvPr id="241" name="Prostokąt: zaokrąglone rogi 240">
              <a:extLst>
                <a:ext uri="{FF2B5EF4-FFF2-40B4-BE49-F238E27FC236}">
                  <a16:creationId xmlns:a16="http://schemas.microsoft.com/office/drawing/2014/main" xmlns="" id="{4C4A60DF-7B51-4F3E-85D4-4A6143713E29}"/>
                </a:ext>
              </a:extLst>
            </p:cNvPr>
            <p:cNvSpPr/>
            <p:nvPr/>
          </p:nvSpPr>
          <p:spPr>
            <a:xfrm>
              <a:off x="9277325" y="3182964"/>
              <a:ext cx="72000" cy="759600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rostokąt: zaokrąglone rogi 261">
              <a:extLst>
                <a:ext uri="{FF2B5EF4-FFF2-40B4-BE49-F238E27FC236}">
                  <a16:creationId xmlns:a16="http://schemas.microsoft.com/office/drawing/2014/main" xmlns="" id="{92CF8C5E-6E94-4746-B3A4-A6837F87B07E}"/>
                </a:ext>
              </a:extLst>
            </p:cNvPr>
            <p:cNvSpPr/>
            <p:nvPr/>
          </p:nvSpPr>
          <p:spPr>
            <a:xfrm>
              <a:off x="9352599" y="3185239"/>
              <a:ext cx="72000" cy="759600"/>
            </a:xfrm>
            <a:prstGeom prst="round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rostokąt zaokrąglony 2"/>
          <p:cNvSpPr/>
          <p:nvPr/>
        </p:nvSpPr>
        <p:spPr>
          <a:xfrm>
            <a:off x="4738765" y="1042737"/>
            <a:ext cx="6715298" cy="535806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225502" y="225480"/>
            <a:ext cx="2671579" cy="3614234"/>
            <a:chOff x="225502" y="225480"/>
            <a:chExt cx="2671579" cy="3614234"/>
          </a:xfrm>
        </p:grpSpPr>
        <p:grpSp>
          <p:nvGrpSpPr>
            <p:cNvPr id="5" name="Grupa 4"/>
            <p:cNvGrpSpPr/>
            <p:nvPr/>
          </p:nvGrpSpPr>
          <p:grpSpPr>
            <a:xfrm>
              <a:off x="225502" y="225480"/>
              <a:ext cx="2146751" cy="3614234"/>
              <a:chOff x="225502" y="225480"/>
              <a:chExt cx="2146751" cy="3614234"/>
            </a:xfrm>
          </p:grpSpPr>
          <p:grpSp>
            <p:nvGrpSpPr>
              <p:cNvPr id="240" name="Grupa 239"/>
              <p:cNvGrpSpPr/>
              <p:nvPr/>
            </p:nvGrpSpPr>
            <p:grpSpPr>
              <a:xfrm>
                <a:off x="225502" y="225480"/>
                <a:ext cx="2032642" cy="3614234"/>
                <a:chOff x="8074523" y="144379"/>
                <a:chExt cx="3876845" cy="6713621"/>
              </a:xfrm>
            </p:grpSpPr>
            <p:pic>
              <p:nvPicPr>
                <p:cNvPr id="281" name="Picture 2" descr="Figure 6 | Clinical protein science in translational medicine targeting  malignant melanoma | SpringerLink">
                  <a:extLst>
                    <a:ext uri="{FF2B5EF4-FFF2-40B4-BE49-F238E27FC236}">
                      <a16:creationId xmlns:a16="http://schemas.microsoft.com/office/drawing/2014/main" xmlns="" id="{CF0AFB4B-D915-4605-8F48-77D8FC17F2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74523" y="1005526"/>
                  <a:ext cx="3560153" cy="57174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2" name="Prostokąt zaokrąglony 281"/>
                <p:cNvSpPr/>
                <p:nvPr/>
              </p:nvSpPr>
              <p:spPr>
                <a:xfrm>
                  <a:off x="8074523" y="144379"/>
                  <a:ext cx="3876845" cy="6713621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sp>
            <p:nvSpPr>
              <p:cNvPr id="4" name="pole tekstowe 3"/>
              <p:cNvSpPr txBox="1"/>
              <p:nvPr/>
            </p:nvSpPr>
            <p:spPr>
              <a:xfrm>
                <a:off x="313054" y="287198"/>
                <a:ext cx="2059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/>
                  <a:t>TMT 18 </a:t>
                </a:r>
                <a:r>
                  <a:rPr lang="pl-PL" sz="1200" b="1" dirty="0" err="1" smtClean="0"/>
                  <a:t>samples</a:t>
                </a:r>
                <a:r>
                  <a:rPr lang="pl-PL" sz="1200" b="1" dirty="0" smtClean="0"/>
                  <a:t> in </a:t>
                </a:r>
                <a:r>
                  <a:rPr lang="pl-PL" sz="1200" b="1" dirty="0" err="1" smtClean="0"/>
                  <a:t>parallell</a:t>
                </a:r>
                <a:endParaRPr lang="pl-PL" sz="1200" b="1" dirty="0"/>
              </a:p>
            </p:txBody>
          </p:sp>
        </p:grpSp>
        <p:cxnSp>
          <p:nvCxnSpPr>
            <p:cNvPr id="7" name="Łącznik prosty ze strzałką 6"/>
            <p:cNvCxnSpPr/>
            <p:nvPr/>
          </p:nvCxnSpPr>
          <p:spPr>
            <a:xfrm flipH="1" flipV="1">
              <a:off x="2258144" y="1042737"/>
              <a:ext cx="638937" cy="4005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/>
          <p:cNvSpPr txBox="1"/>
          <p:nvPr/>
        </p:nvSpPr>
        <p:spPr>
          <a:xfrm>
            <a:off x="2961398" y="6235761"/>
            <a:ext cx="423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DA5D00"/>
                </a:solidFill>
              </a:rPr>
              <a:t>TEAM-TECH </a:t>
            </a:r>
            <a:r>
              <a:rPr lang="pl-PL" b="1" dirty="0" err="1" smtClean="0">
                <a:solidFill>
                  <a:srgbClr val="DA5D00"/>
                </a:solidFill>
              </a:rPr>
              <a:t>support</a:t>
            </a:r>
            <a:endParaRPr lang="pl-PL" b="1" dirty="0">
              <a:solidFill>
                <a:srgbClr val="DA5D00"/>
              </a:solidFill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flipV="1">
            <a:off x="4988342" y="6305319"/>
            <a:ext cx="219862" cy="139512"/>
          </a:xfrm>
          <a:prstGeom prst="straightConnector1">
            <a:avLst/>
          </a:prstGeom>
          <a:ln w="38100">
            <a:solidFill>
              <a:srgbClr val="DA5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57CBAF98-E32E-16A1-15BC-064CF1D44269}"/>
              </a:ext>
            </a:extLst>
          </p:cNvPr>
          <p:cNvGrpSpPr/>
          <p:nvPr/>
        </p:nvGrpSpPr>
        <p:grpSpPr>
          <a:xfrm>
            <a:off x="541546" y="1800983"/>
            <a:ext cx="10813136" cy="3504442"/>
            <a:chOff x="151021" y="1162808"/>
            <a:chExt cx="10813136" cy="3504442"/>
          </a:xfrm>
        </p:grpSpPr>
        <p:pic>
          <p:nvPicPr>
            <p:cNvPr id="25" name="Obraz 24">
              <a:extLst>
                <a:ext uri="{FF2B5EF4-FFF2-40B4-BE49-F238E27FC236}">
                  <a16:creationId xmlns:a16="http://schemas.microsoft.com/office/drawing/2014/main" xmlns="" id="{C6FDD917-708A-0B9F-2822-EAF8C24A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21" y="1162808"/>
              <a:ext cx="2595789" cy="3504442"/>
            </a:xfrm>
            <a:prstGeom prst="rect">
              <a:avLst/>
            </a:prstGeom>
          </p:spPr>
        </p:pic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xmlns="" id="{BE32E02A-E4BB-4E98-D62F-E3BAD5499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6810" y="1221104"/>
              <a:ext cx="2583159" cy="3446146"/>
            </a:xfrm>
            <a:prstGeom prst="rect">
              <a:avLst/>
            </a:prstGeom>
          </p:spPr>
        </p:pic>
        <p:pic>
          <p:nvPicPr>
            <p:cNvPr id="27" name="Obraz 26">
              <a:extLst>
                <a:ext uri="{FF2B5EF4-FFF2-40B4-BE49-F238E27FC236}">
                  <a16:creationId xmlns:a16="http://schemas.microsoft.com/office/drawing/2014/main" xmlns="" id="{8D0CF6F0-BCF0-3187-5273-CC6A18593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889" y="1221104"/>
              <a:ext cx="2595791" cy="3446146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xmlns="" id="{7BA45CB8-7C14-DDC4-A277-D3B4E822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554" y="1162808"/>
              <a:ext cx="2583157" cy="3504442"/>
            </a:xfrm>
            <a:prstGeom prst="rect">
              <a:avLst/>
            </a:prstGeom>
          </p:spPr>
        </p:pic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xmlns="" id="{616ABD55-5A50-1F1C-6017-0FC2F6606A36}"/>
                </a:ext>
              </a:extLst>
            </p:cNvPr>
            <p:cNvSpPr txBox="1"/>
            <p:nvPr/>
          </p:nvSpPr>
          <p:spPr>
            <a:xfrm>
              <a:off x="9803265" y="1329742"/>
              <a:ext cx="11608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ENDO</a:t>
              </a:r>
            </a:p>
            <a:p>
              <a:endParaRPr lang="en-GB" dirty="0">
                <a:solidFill>
                  <a:srgbClr val="FF0000"/>
                </a:solidFill>
              </a:endParaRPr>
            </a:p>
            <a:p>
              <a:endParaRPr lang="en-GB" dirty="0">
                <a:solidFill>
                  <a:srgbClr val="FF0000"/>
                </a:solidFill>
              </a:endParaRPr>
            </a:p>
            <a:p>
              <a:endParaRPr lang="en-GB" dirty="0">
                <a:solidFill>
                  <a:srgbClr val="FF0000"/>
                </a:solidFill>
              </a:endParaRPr>
            </a:p>
            <a:p>
              <a:endParaRPr lang="en-GB" dirty="0">
                <a:solidFill>
                  <a:srgbClr val="FF0000"/>
                </a:solidFill>
              </a:endParaRPr>
            </a:p>
            <a:p>
              <a:endParaRPr lang="en-GB" dirty="0">
                <a:solidFill>
                  <a:srgbClr val="FF0000"/>
                </a:solidFill>
              </a:endParaRPr>
            </a:p>
            <a:p>
              <a:endParaRPr lang="en-GB" dirty="0">
                <a:solidFill>
                  <a:srgbClr val="FF0000"/>
                </a:solidFill>
              </a:endParaRPr>
            </a:p>
            <a:p>
              <a:r>
                <a:rPr lang="en-GB" dirty="0">
                  <a:solidFill>
                    <a:srgbClr val="FF0000"/>
                  </a:solidFill>
                </a:rPr>
                <a:t>IS </a:t>
              </a:r>
            </a:p>
          </p:txBody>
        </p:sp>
      </p:grpSp>
      <p:sp>
        <p:nvSpPr>
          <p:cNvPr id="7" name="Strzałka: w prawo 6">
            <a:extLst>
              <a:ext uri="{FF2B5EF4-FFF2-40B4-BE49-F238E27FC236}">
                <a16:creationId xmlns:a16="http://schemas.microsoft.com/office/drawing/2014/main" xmlns="" id="{D067ADF0-8F99-5DE8-A5A4-D8382ECA394F}"/>
              </a:ext>
            </a:extLst>
          </p:cNvPr>
          <p:cNvSpPr/>
          <p:nvPr/>
        </p:nvSpPr>
        <p:spPr>
          <a:xfrm>
            <a:off x="759695" y="1165886"/>
            <a:ext cx="9696450" cy="864000"/>
          </a:xfrm>
          <a:prstGeom prst="rightArrow">
            <a:avLst/>
          </a:prstGeom>
          <a:solidFill>
            <a:srgbClr val="D9EA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6225" y="4180"/>
            <a:ext cx="11563350" cy="100824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PRM analysis using short LC-MS gradients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analysis of MARC1 and MARC2 proteins in human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line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xmlns="" id="{187074AF-0F5B-6159-A688-7BDB855358DC}"/>
              </a:ext>
            </a:extLst>
          </p:cNvPr>
          <p:cNvSpPr txBox="1"/>
          <p:nvPr/>
        </p:nvSpPr>
        <p:spPr>
          <a:xfrm>
            <a:off x="1590675" y="1343680"/>
            <a:ext cx="76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spc="-1" dirty="0">
                <a:solidFill>
                  <a:srgbClr val="81BA74"/>
                </a:solidFill>
              </a:rPr>
              <a:t>44 min</a:t>
            </a:r>
            <a:br>
              <a:rPr lang="pl-PL" sz="1400" b="1" spc="-1" dirty="0">
                <a:solidFill>
                  <a:srgbClr val="81BA74"/>
                </a:solidFill>
              </a:rPr>
            </a:br>
            <a:r>
              <a:rPr lang="pl-PL" sz="1400" b="1" strike="noStrike" spc="-1" dirty="0">
                <a:solidFill>
                  <a:srgbClr val="81BA74"/>
                </a:solidFill>
              </a:rPr>
              <a:t>30 SPD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xmlns="" id="{ED07DC73-DB1F-6581-0683-CCCD6BBE61B2}"/>
              </a:ext>
            </a:extLst>
          </p:cNvPr>
          <p:cNvSpPr txBox="1"/>
          <p:nvPr/>
        </p:nvSpPr>
        <p:spPr>
          <a:xfrm>
            <a:off x="4171950" y="1353205"/>
            <a:ext cx="76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spc="-1" dirty="0">
                <a:solidFill>
                  <a:schemeClr val="accent4"/>
                </a:solidFill>
              </a:rPr>
              <a:t>20 min</a:t>
            </a:r>
            <a:br>
              <a:rPr lang="pl-PL" sz="1400" b="1" spc="-1" dirty="0">
                <a:solidFill>
                  <a:schemeClr val="accent4"/>
                </a:solidFill>
              </a:rPr>
            </a:br>
            <a:r>
              <a:rPr lang="pl-PL" sz="1400" b="1" spc="-1" dirty="0">
                <a:solidFill>
                  <a:schemeClr val="accent4"/>
                </a:solidFill>
              </a:rPr>
              <a:t>6</a:t>
            </a:r>
            <a:r>
              <a:rPr lang="pl-PL" sz="1400" b="1" strike="noStrike" spc="-1" dirty="0">
                <a:solidFill>
                  <a:schemeClr val="accent4"/>
                </a:solidFill>
              </a:rPr>
              <a:t>0 SPD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xmlns="" id="{24062BA4-C9BD-436D-DE0A-958BBF0A4360}"/>
              </a:ext>
            </a:extLst>
          </p:cNvPr>
          <p:cNvSpPr txBox="1"/>
          <p:nvPr/>
        </p:nvSpPr>
        <p:spPr>
          <a:xfrm>
            <a:off x="6667500" y="1334039"/>
            <a:ext cx="876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spc="-1" dirty="0">
                <a:solidFill>
                  <a:schemeClr val="accent4">
                    <a:lumMod val="75000"/>
                  </a:schemeClr>
                </a:solidFill>
              </a:rPr>
              <a:t>11.5 min</a:t>
            </a:r>
            <a:br>
              <a:rPr lang="pl-PL" sz="1400" b="1" spc="-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1400" b="1" spc="-1" dirty="0">
                <a:solidFill>
                  <a:schemeClr val="accent4">
                    <a:lumMod val="75000"/>
                  </a:schemeClr>
                </a:solidFill>
              </a:rPr>
              <a:t>100</a:t>
            </a:r>
            <a:r>
              <a:rPr lang="pl-PL" sz="1400" b="1" strike="noStrike" spc="-1" dirty="0">
                <a:solidFill>
                  <a:schemeClr val="accent4">
                    <a:lumMod val="75000"/>
                  </a:schemeClr>
                </a:solidFill>
              </a:rPr>
              <a:t> SPD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xmlns="" id="{CD9809AF-0874-10EC-00B9-F3D03037CFFD}"/>
              </a:ext>
            </a:extLst>
          </p:cNvPr>
          <p:cNvSpPr txBox="1"/>
          <p:nvPr/>
        </p:nvSpPr>
        <p:spPr>
          <a:xfrm>
            <a:off x="9220200" y="1343680"/>
            <a:ext cx="876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spc="-1" dirty="0">
                <a:solidFill>
                  <a:schemeClr val="accent4">
                    <a:lumMod val="50000"/>
                  </a:schemeClr>
                </a:solidFill>
              </a:rPr>
              <a:t>5.6 min</a:t>
            </a:r>
            <a:br>
              <a:rPr lang="pl-PL" sz="1400" b="1" spc="-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sz="1400" b="1" spc="-1" dirty="0">
                <a:solidFill>
                  <a:schemeClr val="accent4">
                    <a:lumMod val="50000"/>
                  </a:schemeClr>
                </a:solidFill>
              </a:rPr>
              <a:t>200</a:t>
            </a:r>
            <a:r>
              <a:rPr lang="pl-PL" sz="1400" b="1" strike="noStrike" spc="-1" dirty="0">
                <a:solidFill>
                  <a:schemeClr val="accent4">
                    <a:lumMod val="50000"/>
                  </a:schemeClr>
                </a:solidFill>
              </a:rPr>
              <a:t> SPD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xmlns="" id="{5CF2E7FE-C0F6-9628-43ED-90F92CE56CDA}"/>
              </a:ext>
            </a:extLst>
          </p:cNvPr>
          <p:cNvSpPr txBox="1"/>
          <p:nvPr/>
        </p:nvSpPr>
        <p:spPr>
          <a:xfrm>
            <a:off x="825415" y="5472359"/>
            <a:ext cx="9948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7x shorter LC-MS analysis </a:t>
            </a:r>
            <a:r>
              <a:rPr lang="en-US" sz="2400" dirty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2x cost reduction </a:t>
            </a:r>
            <a:r>
              <a:rPr lang="en-US" sz="2400" dirty="0"/>
              <a:t>(covering sample preparation, LC-MS, data analysis)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compromising on the quality of the results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47117" y="149777"/>
            <a:ext cx="108677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000000"/>
                </a:solidFill>
              </a:rPr>
              <a:t>Structural</a:t>
            </a:r>
            <a:r>
              <a:rPr lang="pl-PL" sz="2400" b="1" dirty="0" smtClean="0">
                <a:solidFill>
                  <a:srgbClr val="000000"/>
                </a:solidFill>
              </a:rPr>
              <a:t> MS – protein dynamics </a:t>
            </a:r>
            <a:r>
              <a:rPr lang="pl-PL" sz="2400" b="1" dirty="0" err="1" smtClean="0">
                <a:solidFill>
                  <a:srgbClr val="000000"/>
                </a:solidFill>
              </a:rPr>
              <a:t>axis</a:t>
            </a:r>
            <a:r>
              <a:rPr lang="pl-PL" sz="2400" b="1" dirty="0" smtClean="0">
                <a:solidFill>
                  <a:srgbClr val="000000"/>
                </a:solidFill>
              </a:rPr>
              <a:t> by monitoring </a:t>
            </a:r>
            <a:r>
              <a:rPr lang="pl-PL" sz="2400" b="1" dirty="0" err="1" smtClean="0">
                <a:solidFill>
                  <a:srgbClr val="000000"/>
                </a:solidFill>
              </a:rPr>
              <a:t>hydrogen</a:t>
            </a:r>
            <a:r>
              <a:rPr lang="pl-PL" sz="2400" b="1" dirty="0" smtClean="0">
                <a:solidFill>
                  <a:srgbClr val="000000"/>
                </a:solidFill>
              </a:rPr>
              <a:t> deuterium exchange </a:t>
            </a:r>
          </a:p>
          <a:p>
            <a:r>
              <a:rPr lang="pl-PL" sz="2400" b="1" dirty="0" smtClean="0">
                <a:solidFill>
                  <a:srgbClr val="000000"/>
                </a:solidFill>
              </a:rPr>
              <a:t>– </a:t>
            </a:r>
            <a:r>
              <a:rPr lang="pl-PL" sz="2000" b="1" dirty="0" err="1" smtClean="0">
                <a:solidFill>
                  <a:srgbClr val="000000"/>
                </a:solidFill>
              </a:rPr>
              <a:t>canonical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translation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elongation</a:t>
            </a:r>
            <a:r>
              <a:rPr lang="pl-PL" sz="2000" b="1" dirty="0" smtClean="0">
                <a:solidFill>
                  <a:srgbClr val="000000"/>
                </a:solidFill>
              </a:rPr>
              <a:t> </a:t>
            </a:r>
            <a:r>
              <a:rPr lang="pl-PL" sz="2000" b="1" dirty="0" err="1" smtClean="0">
                <a:solidFill>
                  <a:srgbClr val="000000"/>
                </a:solidFill>
              </a:rPr>
              <a:t>factor</a:t>
            </a:r>
            <a:r>
              <a:rPr lang="pl-PL" sz="2000" b="1" dirty="0" smtClean="0">
                <a:solidFill>
                  <a:srgbClr val="000000"/>
                </a:solidFill>
              </a:rPr>
              <a:t> 1 (eEF1A) high dynamics of A1 </a:t>
            </a:r>
            <a:r>
              <a:rPr lang="pl-PL" sz="2000" b="1" dirty="0" err="1" smtClean="0">
                <a:solidFill>
                  <a:srgbClr val="000000"/>
                </a:solidFill>
              </a:rPr>
              <a:t>variant</a:t>
            </a:r>
            <a:r>
              <a:rPr lang="pl-PL" sz="2000" b="1" dirty="0" smtClean="0">
                <a:solidFill>
                  <a:srgbClr val="000000"/>
                </a:solidFill>
              </a:rPr>
              <a:t> as </a:t>
            </a:r>
            <a:r>
              <a:rPr lang="pl-PL" sz="2000" b="1" dirty="0" err="1" smtClean="0">
                <a:solidFill>
                  <a:srgbClr val="000000"/>
                </a:solidFill>
              </a:rPr>
              <a:t>compared</a:t>
            </a:r>
            <a:r>
              <a:rPr lang="pl-PL" sz="2000" b="1" dirty="0" smtClean="0">
                <a:solidFill>
                  <a:srgbClr val="000000"/>
                </a:solidFill>
              </a:rPr>
              <a:t> to A2</a:t>
            </a:r>
          </a:p>
          <a:p>
            <a:endParaRPr lang="pl-PL" dirty="0" smtClean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254076-0DDC-CE47-BC0F-9140ED6C691F}"/>
              </a:ext>
            </a:extLst>
          </p:cNvPr>
          <p:cNvSpPr txBox="1"/>
          <p:nvPr/>
        </p:nvSpPr>
        <p:spPr>
          <a:xfrm>
            <a:off x="3579117" y="164625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prstClr val="black"/>
                </a:solidFill>
              </a:rPr>
              <a:t>D2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FC1E34-A7B1-8243-B3F8-901FF3B8EC1C}"/>
              </a:ext>
            </a:extLst>
          </p:cNvPr>
          <p:cNvSpPr txBox="1"/>
          <p:nvPr/>
        </p:nvSpPr>
        <p:spPr>
          <a:xfrm>
            <a:off x="5054600" y="485935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prstClr val="black"/>
                </a:solidFill>
              </a:rPr>
              <a:t>D3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21" y="1016956"/>
            <a:ext cx="9400000" cy="483809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6433" y="6335869"/>
            <a:ext cx="982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prstClr val="black"/>
                </a:solidFill>
              </a:rPr>
              <a:t>Exchange </a:t>
            </a:r>
            <a:r>
              <a:rPr lang="pl-PL" dirty="0" err="1">
                <a:solidFill>
                  <a:prstClr val="black"/>
                </a:solidFill>
              </a:rPr>
              <a:t>levels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dirty="0" err="1">
                <a:solidFill>
                  <a:prstClr val="black"/>
                </a:solidFill>
              </a:rPr>
              <a:t>after</a:t>
            </a:r>
            <a:r>
              <a:rPr lang="pl-PL" dirty="0">
                <a:solidFill>
                  <a:prstClr val="black"/>
                </a:solidFill>
              </a:rPr>
              <a:t> 1 min deuteration in GDP-eEF1A1 &amp; A2 </a:t>
            </a:r>
            <a:r>
              <a:rPr lang="pl-PL" dirty="0" err="1">
                <a:solidFill>
                  <a:prstClr val="black"/>
                </a:solidFill>
              </a:rPr>
              <a:t>overlaid</a:t>
            </a:r>
            <a:r>
              <a:rPr lang="pl-PL" dirty="0">
                <a:solidFill>
                  <a:prstClr val="black"/>
                </a:solidFill>
              </a:rPr>
              <a:t> on </a:t>
            </a:r>
            <a:r>
              <a:rPr lang="pl-PL" dirty="0" err="1">
                <a:solidFill>
                  <a:prstClr val="black"/>
                </a:solidFill>
              </a:rPr>
              <a:t>their</a:t>
            </a:r>
            <a:r>
              <a:rPr lang="pl-PL" dirty="0">
                <a:solidFill>
                  <a:prstClr val="black"/>
                </a:solidFill>
              </a:rPr>
              <a:t> Alpha2Fold </a:t>
            </a:r>
            <a:r>
              <a:rPr lang="pl-PL" dirty="0" err="1">
                <a:solidFill>
                  <a:prstClr val="black"/>
                </a:solidFill>
              </a:rPr>
              <a:t>prediction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16489" y="5485719"/>
            <a:ext cx="3675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prstClr val="black"/>
                </a:solidFill>
              </a:rPr>
              <a:t>Experiments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</a:rPr>
              <a:t>carried</a:t>
            </a:r>
            <a:r>
              <a:rPr lang="pl-PL" sz="1400" b="1" dirty="0" smtClean="0">
                <a:solidFill>
                  <a:prstClr val="black"/>
                </a:solidFill>
              </a:rPr>
              <a:t> out by Katarzyna Dąbrowska and </a:t>
            </a:r>
            <a:r>
              <a:rPr lang="pl-PL" sz="1400" b="1" dirty="0" err="1" smtClean="0">
                <a:solidFill>
                  <a:prstClr val="black"/>
                </a:solidFill>
              </a:rPr>
              <a:t>Vyacheslav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</a:rPr>
              <a:t>Shalak</a:t>
            </a:r>
            <a:r>
              <a:rPr lang="pl-PL" sz="1400" b="1" dirty="0" smtClean="0">
                <a:solidFill>
                  <a:prstClr val="black"/>
                </a:solidFill>
              </a:rPr>
              <a:t> (IMBG NAS, </a:t>
            </a:r>
            <a:r>
              <a:rPr lang="pl-PL" sz="1400" b="1" dirty="0" err="1" smtClean="0">
                <a:solidFill>
                  <a:prstClr val="black"/>
                </a:solidFill>
              </a:rPr>
              <a:t>Kyiv</a:t>
            </a:r>
            <a:r>
              <a:rPr lang="pl-PL" sz="1400" b="1" dirty="0" smtClean="0">
                <a:solidFill>
                  <a:prstClr val="black"/>
                </a:solidFill>
              </a:rPr>
              <a:t>, </a:t>
            </a:r>
            <a:r>
              <a:rPr lang="pl-PL" sz="1400" b="1" dirty="0" err="1" smtClean="0">
                <a:solidFill>
                  <a:prstClr val="black"/>
                </a:solidFill>
              </a:rPr>
              <a:t>Ukraine</a:t>
            </a:r>
            <a:r>
              <a:rPr lang="pl-PL" sz="1400" b="1" dirty="0" smtClean="0">
                <a:solidFill>
                  <a:prstClr val="black"/>
                </a:solidFill>
              </a:rPr>
              <a:t>)</a:t>
            </a:r>
            <a:endParaRPr lang="pl-PL" sz="1400" b="1" dirty="0">
              <a:solidFill>
                <a:prstClr val="black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35104" y="4855730"/>
            <a:ext cx="6234688" cy="1998642"/>
            <a:chOff x="-1229076" y="4337227"/>
            <a:chExt cx="6234688" cy="1998642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0088" y="4360448"/>
              <a:ext cx="6185700" cy="1975421"/>
            </a:xfrm>
            <a:prstGeom prst="rect">
              <a:avLst/>
            </a:prstGeom>
          </p:spPr>
        </p:pic>
        <p:sp>
          <p:nvSpPr>
            <p:cNvPr id="7" name="Prostokąt zaokrąglony 6"/>
            <p:cNvSpPr/>
            <p:nvPr/>
          </p:nvSpPr>
          <p:spPr>
            <a:xfrm>
              <a:off x="-1229076" y="4337227"/>
              <a:ext cx="6185700" cy="1998642"/>
            </a:xfrm>
            <a:prstGeom prst="roundRect">
              <a:avLst/>
            </a:prstGeom>
            <a:noFill/>
            <a:ln w="57150"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8213340" y="2381001"/>
            <a:ext cx="3675707" cy="3844943"/>
            <a:chOff x="8213340" y="2381001"/>
            <a:chExt cx="3675707" cy="3844943"/>
          </a:xfrm>
        </p:grpSpPr>
        <p:pic>
          <p:nvPicPr>
            <p:cNvPr id="11" name="Obraz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489" y="2381001"/>
              <a:ext cx="3542374" cy="384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ostokąt zaokrąglony 8"/>
            <p:cNvSpPr/>
            <p:nvPr/>
          </p:nvSpPr>
          <p:spPr>
            <a:xfrm>
              <a:off x="8213340" y="2400955"/>
              <a:ext cx="3675707" cy="3805033"/>
            </a:xfrm>
            <a:prstGeom prst="roundRect">
              <a:avLst/>
            </a:prstGeom>
            <a:noFill/>
            <a:ln w="76200">
              <a:solidFill>
                <a:srgbClr val="DA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033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53748" y="5482199"/>
            <a:ext cx="11676807" cy="1347029"/>
            <a:chOff x="153748" y="5439337"/>
            <a:chExt cx="11676807" cy="1347029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1632" y="5439337"/>
              <a:ext cx="2718923" cy="1165488"/>
            </a:xfrm>
            <a:prstGeom prst="rect">
              <a:avLst/>
            </a:prstGeom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48" y="5665383"/>
              <a:ext cx="6870138" cy="1120983"/>
            </a:xfrm>
            <a:prstGeom prst="rect">
              <a:avLst/>
            </a:prstGeom>
          </p:spPr>
        </p:pic>
      </p:grpSp>
      <p:sp>
        <p:nvSpPr>
          <p:cNvPr id="6" name="pole tekstowe 5"/>
          <p:cNvSpPr txBox="1"/>
          <p:nvPr/>
        </p:nvSpPr>
        <p:spPr>
          <a:xfrm>
            <a:off x="404149" y="378659"/>
            <a:ext cx="412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prstClr val="black"/>
                </a:solidFill>
              </a:rPr>
              <a:t>Mass </a:t>
            </a:r>
            <a:r>
              <a:rPr lang="pl-PL" sz="2400" b="1" dirty="0" err="1" smtClean="0">
                <a:solidFill>
                  <a:prstClr val="black"/>
                </a:solidFill>
              </a:rPr>
              <a:t>Spectrometry</a:t>
            </a:r>
            <a:r>
              <a:rPr lang="pl-PL" sz="2400" b="1" dirty="0" smtClean="0">
                <a:solidFill>
                  <a:prstClr val="black"/>
                </a:solidFill>
              </a:rPr>
              <a:t> </a:t>
            </a:r>
            <a:r>
              <a:rPr lang="pl-PL" sz="2400" b="1" dirty="0" err="1" smtClean="0">
                <a:solidFill>
                  <a:prstClr val="black"/>
                </a:solidFill>
              </a:rPr>
              <a:t>Laboratory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3748" y="1321799"/>
            <a:ext cx="52092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prstClr val="black"/>
                </a:solidFill>
              </a:rPr>
              <a:t>Proteomics</a:t>
            </a:r>
            <a:r>
              <a:rPr lang="pl-PL" sz="2000" dirty="0" smtClean="0">
                <a:solidFill>
                  <a:prstClr val="black"/>
                </a:solidFill>
              </a:rPr>
              <a:t>:</a:t>
            </a:r>
          </a:p>
          <a:p>
            <a:r>
              <a:rPr lang="pl-PL" sz="2000" dirty="0">
                <a:solidFill>
                  <a:prstClr val="black"/>
                </a:solidFill>
              </a:rPr>
              <a:t>1</a:t>
            </a:r>
            <a:r>
              <a:rPr lang="pl-PL" sz="2000" dirty="0" smtClean="0">
                <a:solidFill>
                  <a:prstClr val="black"/>
                </a:solidFill>
              </a:rPr>
              <a:t>a Global </a:t>
            </a:r>
            <a:r>
              <a:rPr lang="pl-PL" sz="2000" dirty="0" err="1" smtClean="0">
                <a:solidFill>
                  <a:prstClr val="black"/>
                </a:solidFill>
              </a:rPr>
              <a:t>qualitative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</a:rPr>
              <a:t>analyses</a:t>
            </a:r>
            <a:r>
              <a:rPr lang="pl-PL" sz="2000" dirty="0" smtClean="0">
                <a:solidFill>
                  <a:prstClr val="black"/>
                </a:solidFill>
              </a:rPr>
              <a:t>, </a:t>
            </a:r>
            <a:r>
              <a:rPr lang="pl-PL" sz="2000" dirty="0" err="1" smtClean="0">
                <a:solidFill>
                  <a:prstClr val="black"/>
                </a:solidFill>
              </a:rPr>
              <a:t>including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</a:rPr>
              <a:t>PTMs</a:t>
            </a:r>
            <a:endParaRPr lang="pl-PL" sz="2000" dirty="0" smtClean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1</a:t>
            </a:r>
            <a:r>
              <a:rPr lang="pl-PL" sz="2000" dirty="0" smtClean="0">
                <a:solidFill>
                  <a:prstClr val="black"/>
                </a:solidFill>
              </a:rPr>
              <a:t>b </a:t>
            </a:r>
            <a:r>
              <a:rPr lang="pl-PL" sz="2000" dirty="0" err="1" smtClean="0">
                <a:solidFill>
                  <a:prstClr val="black"/>
                </a:solidFill>
              </a:rPr>
              <a:t>Differential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</a:rPr>
              <a:t>quantitative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  <a:r>
              <a:rPr lang="pl-PL" sz="2000" dirty="0" err="1" smtClean="0">
                <a:solidFill>
                  <a:prstClr val="black"/>
                </a:solidFill>
              </a:rPr>
              <a:t>analyses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</a:p>
          <a:p>
            <a:r>
              <a:rPr lang="pl-PL" sz="2000" dirty="0">
                <a:solidFill>
                  <a:prstClr val="black"/>
                </a:solidFill>
              </a:rPr>
              <a:t>2</a:t>
            </a:r>
            <a:r>
              <a:rPr lang="pl-PL" sz="2000" dirty="0" smtClean="0">
                <a:solidFill>
                  <a:prstClr val="black"/>
                </a:solidFill>
              </a:rPr>
              <a:t>. </a:t>
            </a:r>
            <a:r>
              <a:rPr lang="pl-PL" sz="2000" dirty="0" err="1" smtClean="0">
                <a:solidFill>
                  <a:prstClr val="black"/>
                </a:solidFill>
              </a:rPr>
              <a:t>Targeted</a:t>
            </a:r>
            <a:r>
              <a:rPr lang="pl-PL" sz="2000" dirty="0" smtClean="0">
                <a:solidFill>
                  <a:prstClr val="black"/>
                </a:solidFill>
              </a:rPr>
              <a:t> (protein/</a:t>
            </a:r>
            <a:r>
              <a:rPr lang="pl-PL" sz="2000" dirty="0" err="1" smtClean="0">
                <a:solidFill>
                  <a:prstClr val="black"/>
                </a:solidFill>
              </a:rPr>
              <a:t>peptide</a:t>
            </a:r>
            <a:r>
              <a:rPr lang="pl-PL" sz="2000" dirty="0" smtClean="0">
                <a:solidFill>
                  <a:prstClr val="black"/>
                </a:solidFill>
              </a:rPr>
              <a:t> panel </a:t>
            </a:r>
            <a:r>
              <a:rPr lang="pl-PL" sz="2000" dirty="0" err="1" smtClean="0">
                <a:solidFill>
                  <a:prstClr val="black"/>
                </a:solidFill>
              </a:rPr>
              <a:t>quantitation</a:t>
            </a:r>
            <a:r>
              <a:rPr lang="pl-PL" sz="2000" dirty="0" smtClean="0">
                <a:solidFill>
                  <a:prstClr val="black"/>
                </a:solidFill>
              </a:rPr>
              <a:t>)</a:t>
            </a:r>
          </a:p>
          <a:p>
            <a:r>
              <a:rPr lang="pl-PL" sz="2000" dirty="0">
                <a:solidFill>
                  <a:prstClr val="black"/>
                </a:solidFill>
              </a:rPr>
              <a:t>3</a:t>
            </a:r>
            <a:r>
              <a:rPr lang="pl-PL" sz="2000" dirty="0" smtClean="0">
                <a:solidFill>
                  <a:prstClr val="black"/>
                </a:solidFill>
              </a:rPr>
              <a:t>. </a:t>
            </a:r>
            <a:r>
              <a:rPr lang="pl-PL" sz="2000" dirty="0" err="1" smtClean="0">
                <a:solidFill>
                  <a:prstClr val="black"/>
                </a:solidFill>
              </a:rPr>
              <a:t>Structural</a:t>
            </a:r>
            <a:r>
              <a:rPr lang="pl-PL" sz="2000" dirty="0" smtClean="0">
                <a:solidFill>
                  <a:prstClr val="black"/>
                </a:solidFill>
              </a:rPr>
              <a:t> Mass </a:t>
            </a:r>
            <a:r>
              <a:rPr lang="pl-PL" sz="2000" dirty="0" err="1" smtClean="0">
                <a:solidFill>
                  <a:prstClr val="black"/>
                </a:solidFill>
              </a:rPr>
              <a:t>Spectrometry</a:t>
            </a:r>
            <a:endParaRPr lang="pl-PL" sz="2000" dirty="0" smtClean="0">
              <a:solidFill>
                <a:prstClr val="black"/>
              </a:solidFill>
            </a:endParaRPr>
          </a:p>
          <a:p>
            <a:endParaRPr lang="pl-PL" sz="2000" dirty="0">
              <a:solidFill>
                <a:prstClr val="black"/>
              </a:solidFill>
            </a:endParaRPr>
          </a:p>
          <a:p>
            <a:r>
              <a:rPr lang="pl-PL" sz="2000" dirty="0" err="1" smtClean="0">
                <a:solidFill>
                  <a:prstClr val="black"/>
                </a:solidFill>
              </a:rPr>
              <a:t>Metabolomics</a:t>
            </a:r>
            <a:r>
              <a:rPr lang="pl-PL" sz="2000" dirty="0" smtClean="0">
                <a:solidFill>
                  <a:prstClr val="black"/>
                </a:solidFill>
              </a:rPr>
              <a:t>:</a:t>
            </a:r>
          </a:p>
          <a:p>
            <a:r>
              <a:rPr lang="pl-PL" sz="2000" dirty="0" smtClean="0">
                <a:solidFill>
                  <a:prstClr val="black"/>
                </a:solidFill>
              </a:rPr>
              <a:t>4. </a:t>
            </a:r>
            <a:r>
              <a:rPr lang="pl-PL" sz="2000" dirty="0" err="1" smtClean="0">
                <a:solidFill>
                  <a:prstClr val="black"/>
                </a:solidFill>
              </a:rPr>
              <a:t>Targeted</a:t>
            </a:r>
            <a:r>
              <a:rPr lang="pl-PL" sz="2000" dirty="0" smtClean="0">
                <a:solidFill>
                  <a:prstClr val="black"/>
                </a:solidFill>
              </a:rPr>
              <a:t> (small </a:t>
            </a:r>
            <a:r>
              <a:rPr lang="pl-PL" sz="2000" dirty="0" err="1" smtClean="0">
                <a:solidFill>
                  <a:prstClr val="black"/>
                </a:solidFill>
              </a:rPr>
              <a:t>molecule</a:t>
            </a:r>
            <a:r>
              <a:rPr lang="pl-PL" sz="2000" dirty="0" smtClean="0">
                <a:solidFill>
                  <a:prstClr val="black"/>
                </a:solidFill>
              </a:rPr>
              <a:t> panel </a:t>
            </a:r>
            <a:r>
              <a:rPr lang="pl-PL" sz="2000" dirty="0" err="1" smtClean="0">
                <a:solidFill>
                  <a:prstClr val="black"/>
                </a:solidFill>
              </a:rPr>
              <a:t>quantitation</a:t>
            </a:r>
            <a:r>
              <a:rPr lang="pl-PL" sz="2000" dirty="0" smtClean="0">
                <a:solidFill>
                  <a:prstClr val="black"/>
                </a:solidFill>
              </a:rPr>
              <a:t>)</a:t>
            </a:r>
          </a:p>
          <a:p>
            <a:r>
              <a:rPr lang="pl-PL" sz="2000" dirty="0" smtClean="0">
                <a:solidFill>
                  <a:prstClr val="black"/>
                </a:solidFill>
              </a:rPr>
              <a:t>5. Global </a:t>
            </a:r>
            <a:r>
              <a:rPr lang="pl-PL" sz="2000" dirty="0" err="1" smtClean="0">
                <a:solidFill>
                  <a:prstClr val="black"/>
                </a:solidFill>
              </a:rPr>
              <a:t>metabolomics</a:t>
            </a:r>
            <a:r>
              <a:rPr lang="pl-PL" sz="2000" dirty="0" smtClean="0">
                <a:solidFill>
                  <a:prstClr val="black"/>
                </a:solidFill>
              </a:rPr>
              <a:t>, </a:t>
            </a:r>
            <a:r>
              <a:rPr lang="pl-PL" sz="2000" dirty="0" err="1" smtClean="0">
                <a:solidFill>
                  <a:prstClr val="black"/>
                </a:solidFill>
              </a:rPr>
              <a:t>lipidomics</a:t>
            </a:r>
            <a:r>
              <a:rPr lang="pl-PL" sz="2000" dirty="0" smtClean="0">
                <a:solidFill>
                  <a:prstClr val="black"/>
                </a:solidFill>
              </a:rPr>
              <a:t>, etc.</a:t>
            </a:r>
            <a:endParaRPr lang="pl-PL" dirty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793897" y="378659"/>
            <a:ext cx="6398103" cy="44012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2" rtlCol="0">
            <a:spAutoFit/>
          </a:bodyPr>
          <a:lstStyle/>
          <a:p>
            <a:r>
              <a:rPr lang="pl-PL" sz="1400" dirty="0" err="1" smtClean="0">
                <a:solidFill>
                  <a:prstClr val="black"/>
                </a:solidFill>
              </a:rPr>
              <a:t>Group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dirty="0" err="1" smtClean="0">
                <a:solidFill>
                  <a:prstClr val="black"/>
                </a:solidFill>
              </a:rPr>
              <a:t>leaders</a:t>
            </a:r>
            <a:r>
              <a:rPr lang="pl-PL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pl-PL" sz="1400" b="1" dirty="0" smtClean="0">
                <a:solidFill>
                  <a:prstClr val="black"/>
                </a:solidFill>
              </a:rPr>
              <a:t>Dominik Domański</a:t>
            </a:r>
            <a:r>
              <a:rPr lang="pl-PL" sz="1400" dirty="0" smtClean="0">
                <a:solidFill>
                  <a:prstClr val="black"/>
                </a:solidFill>
              </a:rPr>
              <a:t>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b="1" dirty="0" smtClean="0">
                <a:solidFill>
                  <a:prstClr val="black"/>
                </a:solidFill>
              </a:rPr>
              <a:t>Aleksandra Wysłouch-Cieszyńska</a:t>
            </a:r>
            <a:r>
              <a:rPr lang="pl-PL" sz="1400" dirty="0" smtClean="0">
                <a:solidFill>
                  <a:prstClr val="black"/>
                </a:solidFill>
              </a:rPr>
              <a:t>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endParaRPr lang="pl-PL" sz="1400" dirty="0" smtClean="0">
              <a:solidFill>
                <a:prstClr val="black"/>
              </a:solidFill>
            </a:endParaRPr>
          </a:p>
          <a:p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err="1" smtClean="0">
                <a:solidFill>
                  <a:prstClr val="black"/>
                </a:solidFill>
              </a:rPr>
              <a:t>Proteomics</a:t>
            </a:r>
            <a:r>
              <a:rPr lang="pl-PL" sz="1400" dirty="0" smtClean="0">
                <a:solidFill>
                  <a:prstClr val="black"/>
                </a:solidFill>
              </a:rPr>
              <a:t> team</a:t>
            </a:r>
          </a:p>
          <a:p>
            <a:r>
              <a:rPr lang="pl-PL" sz="1400" dirty="0">
                <a:solidFill>
                  <a:prstClr val="black"/>
                </a:solidFill>
              </a:rPr>
              <a:t>Bianka Świderska, </a:t>
            </a:r>
            <a:r>
              <a:rPr lang="pl-PL" sz="1400" dirty="0" err="1">
                <a:solidFill>
                  <a:prstClr val="black"/>
                </a:solidFill>
              </a:rPr>
              <a:t>M.Sc</a:t>
            </a:r>
            <a:r>
              <a:rPr lang="pl-PL" sz="1400" dirty="0">
                <a:solidFill>
                  <a:prstClr val="black"/>
                </a:solidFill>
              </a:rPr>
              <a:t>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Magda Bakun, </a:t>
            </a:r>
            <a:r>
              <a:rPr lang="pl-PL" sz="1400" dirty="0" err="1" smtClean="0">
                <a:solidFill>
                  <a:prstClr val="black"/>
                </a:solidFill>
              </a:rPr>
              <a:t>M.Sc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Michał Kistowski, </a:t>
            </a:r>
            <a:r>
              <a:rPr lang="pl-PL" sz="1400" dirty="0" err="1" smtClean="0">
                <a:solidFill>
                  <a:prstClr val="black"/>
                </a:solidFill>
              </a:rPr>
              <a:t>M.Sc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Agata Malinowska,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Jacek Olędzki, </a:t>
            </a:r>
            <a:r>
              <a:rPr lang="pl-PL" sz="1400" dirty="0" err="1" smtClean="0">
                <a:solidFill>
                  <a:prstClr val="black"/>
                </a:solidFill>
              </a:rPr>
              <a:t>M.Sc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Ewa Sitkiewicz,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Agnieszka Stewart, M. Sc.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Marta  Żurawska,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r>
              <a:rPr lang="pl-PL" sz="1400" dirty="0" smtClean="0">
                <a:solidFill>
                  <a:prstClr val="black"/>
                </a:solidFill>
              </a:rPr>
              <a:t> student</a:t>
            </a:r>
          </a:p>
          <a:p>
            <a:endParaRPr lang="pl-PL" sz="1400" dirty="0">
              <a:solidFill>
                <a:prstClr val="black"/>
              </a:solidFill>
            </a:endParaRPr>
          </a:p>
          <a:p>
            <a:r>
              <a:rPr lang="pl-PL" sz="1400" dirty="0" err="1" smtClean="0">
                <a:solidFill>
                  <a:prstClr val="black"/>
                </a:solidFill>
              </a:rPr>
              <a:t>Metabolomics</a:t>
            </a:r>
            <a:r>
              <a:rPr lang="pl-PL" sz="1400" dirty="0" smtClean="0">
                <a:solidFill>
                  <a:prstClr val="black"/>
                </a:solidFill>
              </a:rPr>
              <a:t> team</a:t>
            </a:r>
          </a:p>
          <a:p>
            <a:r>
              <a:rPr lang="pl-PL" sz="1400" dirty="0">
                <a:solidFill>
                  <a:prstClr val="black"/>
                </a:solidFill>
              </a:rPr>
              <a:t>Emilia Samborowska, MD, </a:t>
            </a:r>
            <a:r>
              <a:rPr lang="pl-PL" sz="1400" dirty="0" err="1">
                <a:solidFill>
                  <a:prstClr val="black"/>
                </a:solidFill>
              </a:rPr>
              <a:t>M.Sc</a:t>
            </a:r>
            <a:r>
              <a:rPr lang="pl-PL" sz="1400" dirty="0">
                <a:solidFill>
                  <a:prstClr val="black"/>
                </a:solidFill>
              </a:rPr>
              <a:t>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Radosław Jaźwiec,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r>
              <a:rPr lang="pl-PL" sz="1400" dirty="0" smtClean="0">
                <a:solidFill>
                  <a:prstClr val="black"/>
                </a:solidFill>
              </a:rPr>
              <a:t> student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Mariusz Radkiewicz, </a:t>
            </a:r>
            <a:r>
              <a:rPr lang="pl-PL" sz="1400" dirty="0" err="1" smtClean="0">
                <a:solidFill>
                  <a:prstClr val="black"/>
                </a:solidFill>
              </a:rPr>
              <a:t>M.Sc</a:t>
            </a:r>
            <a:r>
              <a:rPr lang="pl-PL" sz="1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Jakub Karczmarski,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endParaRPr lang="pl-PL" sz="1400" dirty="0" smtClean="0">
              <a:solidFill>
                <a:prstClr val="black"/>
              </a:solidFill>
            </a:endParaRPr>
          </a:p>
          <a:p>
            <a:endParaRPr lang="pl-PL" sz="1400" dirty="0">
              <a:solidFill>
                <a:prstClr val="black"/>
              </a:solidFill>
            </a:endParaRPr>
          </a:p>
          <a:p>
            <a:r>
              <a:rPr lang="pl-PL" sz="1400" dirty="0" err="1" smtClean="0">
                <a:solidFill>
                  <a:prstClr val="black"/>
                </a:solidFill>
              </a:rPr>
              <a:t>Structural</a:t>
            </a:r>
            <a:r>
              <a:rPr lang="pl-PL" sz="1400" dirty="0" smtClean="0">
                <a:solidFill>
                  <a:prstClr val="black"/>
                </a:solidFill>
              </a:rPr>
              <a:t> MS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Katarzyna Dąbrowska,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r>
              <a:rPr lang="pl-PL" sz="1400" dirty="0" smtClean="0">
                <a:solidFill>
                  <a:prstClr val="black"/>
                </a:solidFill>
              </a:rPr>
              <a:t> student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Weronika Puchała,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r>
              <a:rPr lang="pl-PL" sz="1400" dirty="0" smtClean="0">
                <a:solidFill>
                  <a:prstClr val="black"/>
                </a:solidFill>
              </a:rPr>
              <a:t> student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Lilia </a:t>
            </a:r>
            <a:r>
              <a:rPr lang="pl-PL" sz="1400" dirty="0" err="1" smtClean="0">
                <a:solidFill>
                  <a:prstClr val="black"/>
                </a:solidFill>
              </a:rPr>
              <a:t>Zhukova</a:t>
            </a:r>
            <a:endParaRPr lang="pl-PL" sz="1400" dirty="0" smtClean="0">
              <a:solidFill>
                <a:prstClr val="black"/>
              </a:solidFill>
            </a:endParaRPr>
          </a:p>
          <a:p>
            <a:endParaRPr lang="pl-PL" sz="1400" dirty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Alumni: </a:t>
            </a:r>
            <a:r>
              <a:rPr lang="pl-PL" sz="1400" dirty="0" err="1">
                <a:solidFill>
                  <a:prstClr val="black"/>
                </a:solidFill>
              </a:rPr>
              <a:t>P</a:t>
            </a:r>
            <a:r>
              <a:rPr lang="pl-PL" sz="1400" dirty="0" err="1" smtClean="0">
                <a:solidFill>
                  <a:prstClr val="black"/>
                </a:solidFill>
              </a:rPr>
              <a:t>ostdocs</a:t>
            </a:r>
            <a:r>
              <a:rPr lang="pl-PL" sz="1400" dirty="0" smtClean="0">
                <a:solidFill>
                  <a:prstClr val="black"/>
                </a:solidFill>
              </a:rPr>
              <a:t>: Aleksander Moysa; Magdalena Kulma, Magdalena Kaus-Drobek; </a:t>
            </a:r>
            <a:r>
              <a:rPr lang="pl-PL" sz="1400" dirty="0" err="1" smtClean="0">
                <a:solidFill>
                  <a:prstClr val="black"/>
                </a:solidFill>
              </a:rPr>
              <a:t>PhD</a:t>
            </a:r>
            <a:r>
              <a:rPr lang="pl-PL" sz="1400" dirty="0" smtClean="0">
                <a:solidFill>
                  <a:prstClr val="black"/>
                </a:solidFill>
              </a:rPr>
              <a:t>: Agnieszka Fatalska, Magdalena Richter, Aiswarya Premchandar, Krzysztof Tarnowski, Aleksandra Skrajna, Aleksandra Kacprzyk-</a:t>
            </a:r>
            <a:r>
              <a:rPr lang="pl-PL" sz="1400" dirty="0" err="1" smtClean="0">
                <a:solidFill>
                  <a:prstClr val="black"/>
                </a:solidFill>
              </a:rPr>
              <a:t>Stokowiec</a:t>
            </a:r>
            <a:r>
              <a:rPr lang="pl-PL" sz="1400" dirty="0" smtClean="0">
                <a:solidFill>
                  <a:prstClr val="black"/>
                </a:solidFill>
              </a:rPr>
              <a:t>, Kaja Przygońska, Katarzyna Bucholc-Bąk, Janusz Dębski, Anna Perzanowska, Anna </a:t>
            </a:r>
            <a:r>
              <a:rPr lang="pl-PL" sz="1400" dirty="0" err="1" smtClean="0">
                <a:solidFill>
                  <a:prstClr val="black"/>
                </a:solidFill>
              </a:rPr>
              <a:t>Kupniewska</a:t>
            </a:r>
            <a:r>
              <a:rPr lang="pl-PL" sz="1400" dirty="0" smtClean="0">
                <a:solidFill>
                  <a:prstClr val="black"/>
                </a:solidFill>
              </a:rPr>
              <a:t>, Włodzimierz </a:t>
            </a:r>
            <a:r>
              <a:rPr lang="pl-PL" sz="1400" dirty="0" err="1" smtClean="0">
                <a:solidFill>
                  <a:prstClr val="black"/>
                </a:solidFill>
              </a:rPr>
              <a:t>Tszyrsznic</a:t>
            </a:r>
            <a:r>
              <a:rPr lang="pl-PL" sz="1400" dirty="0" smtClean="0">
                <a:solidFill>
                  <a:prstClr val="black"/>
                </a:solidFill>
              </a:rPr>
              <a:t>, Magda Polakowska,</a:t>
            </a:r>
            <a:r>
              <a:rPr lang="pl-PL" sz="1400" dirty="0">
                <a:solidFill>
                  <a:prstClr val="black"/>
                </a:solidFill>
              </a:rPr>
              <a:t> Aleksandra Robak,</a:t>
            </a:r>
            <a:endParaRPr lang="pl-PL" sz="1400" dirty="0" smtClean="0">
              <a:solidFill>
                <a:prstClr val="black"/>
              </a:solidFill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58419" y="5653750"/>
            <a:ext cx="4810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Support</a:t>
            </a:r>
            <a:r>
              <a:rPr lang="pl-PL" b="1" dirty="0" smtClean="0"/>
              <a:t> from the Foundation for </a:t>
            </a:r>
            <a:r>
              <a:rPr lang="pl-PL" b="1" dirty="0" err="1" smtClean="0"/>
              <a:t>Polish</a:t>
            </a:r>
            <a:r>
              <a:rPr lang="pl-PL" b="1" dirty="0" smtClean="0"/>
              <a:t> Science, </a:t>
            </a:r>
          </a:p>
          <a:p>
            <a:r>
              <a:rPr lang="pl-PL" b="1" dirty="0" smtClean="0"/>
              <a:t>NCN, </a:t>
            </a:r>
            <a:r>
              <a:rPr lang="pl-PL" b="1" dirty="0" err="1" smtClean="0"/>
              <a:t>NCBiR</a:t>
            </a:r>
            <a:r>
              <a:rPr lang="pl-PL" b="1" dirty="0" smtClean="0"/>
              <a:t>, </a:t>
            </a:r>
            <a:r>
              <a:rPr lang="pl-PL" b="1" dirty="0" err="1" smtClean="0"/>
              <a:t>MNiSzW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kindly</a:t>
            </a:r>
            <a:r>
              <a:rPr lang="pl-PL" b="1" dirty="0" smtClean="0"/>
              <a:t> </a:t>
            </a:r>
            <a:r>
              <a:rPr lang="pl-PL" b="1" dirty="0" err="1" smtClean="0"/>
              <a:t>acknowledged</a:t>
            </a:r>
            <a:r>
              <a:rPr lang="pl-PL" b="1" dirty="0" smtClean="0"/>
              <a:t>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262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721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Proteomics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</a:t>
            </a:r>
            <a:r>
              <a:rPr lang="pl-PL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Metabolomics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055" y="961334"/>
            <a:ext cx="11236716" cy="435133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Mass </a:t>
            </a:r>
            <a:r>
              <a:rPr lang="pl-PL" sz="2000" dirty="0" err="1" smtClean="0"/>
              <a:t>Spectrometry</a:t>
            </a:r>
            <a:r>
              <a:rPr lang="pl-PL" sz="2000" dirty="0" smtClean="0"/>
              <a:t> (MS)- </a:t>
            </a:r>
            <a:r>
              <a:rPr lang="pl-PL" sz="2000" dirty="0" err="1" smtClean="0"/>
              <a:t>based</a:t>
            </a:r>
            <a:r>
              <a:rPr lang="pl-PL" sz="2000" dirty="0" smtClean="0"/>
              <a:t> p</a:t>
            </a:r>
            <a:r>
              <a:rPr lang="en-US" sz="2000" dirty="0" err="1" smtClean="0"/>
              <a:t>roteomics</a:t>
            </a:r>
            <a:r>
              <a:rPr lang="pl-PL" sz="2000" dirty="0" smtClean="0"/>
              <a:t>/</a:t>
            </a:r>
            <a:r>
              <a:rPr lang="pl-PL" sz="2000" dirty="0" err="1" smtClean="0"/>
              <a:t>metabolomics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b="1" dirty="0"/>
              <a:t>large-scale </a:t>
            </a:r>
            <a:r>
              <a:rPr lang="en-US" sz="2000" b="1" dirty="0" smtClean="0"/>
              <a:t>stud</a:t>
            </a:r>
            <a:r>
              <a:rPr lang="pl-PL" sz="2000" b="1" dirty="0" err="1" smtClean="0"/>
              <a:t>ies</a:t>
            </a:r>
            <a:r>
              <a:rPr lang="en-US" sz="2000" b="1" dirty="0" smtClean="0"/>
              <a:t> </a:t>
            </a:r>
            <a:r>
              <a:rPr lang="en-US" sz="2000" b="1" dirty="0"/>
              <a:t>of </a:t>
            </a:r>
            <a:r>
              <a:rPr lang="en-US" sz="2000" b="1" dirty="0" smtClean="0"/>
              <a:t>proteins</a:t>
            </a:r>
            <a:r>
              <a:rPr lang="pl-PL" sz="2000" b="1" dirty="0" smtClean="0"/>
              <a:t>/small </a:t>
            </a:r>
            <a:r>
              <a:rPr lang="pl-PL" sz="2000" b="1" dirty="0" err="1" smtClean="0"/>
              <a:t>molecules</a:t>
            </a:r>
            <a:r>
              <a:rPr lang="pl-PL" sz="2000" b="1" dirty="0" smtClean="0"/>
              <a:t> (</a:t>
            </a:r>
            <a:r>
              <a:rPr lang="pl-PL" sz="2000" b="1" dirty="0" err="1" smtClean="0"/>
              <a:t>qualitative</a:t>
            </a:r>
            <a:r>
              <a:rPr lang="pl-PL" sz="2000" b="1" dirty="0"/>
              <a:t> </a:t>
            </a:r>
            <a:r>
              <a:rPr lang="pl-PL" sz="2000" b="1" dirty="0" smtClean="0"/>
              <a:t>&amp; </a:t>
            </a:r>
            <a:r>
              <a:rPr lang="pl-PL" sz="2000" b="1" dirty="0" err="1" smtClean="0"/>
              <a:t>quantitation</a:t>
            </a:r>
            <a:r>
              <a:rPr lang="pl-PL" sz="2000" b="1" dirty="0" smtClean="0"/>
              <a:t> – </a:t>
            </a:r>
            <a:r>
              <a:rPr lang="pl-PL" sz="2000" b="1" dirty="0" err="1" smtClean="0"/>
              <a:t>relative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absolute</a:t>
            </a:r>
            <a:r>
              <a:rPr lang="pl-PL" sz="2000" b="1" dirty="0" smtClean="0"/>
              <a:t>, </a:t>
            </a:r>
            <a:r>
              <a:rPr lang="pl-PL" sz="2000" b="1" dirty="0" err="1" smtClean="0"/>
              <a:t>global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targeted</a:t>
            </a:r>
            <a:r>
              <a:rPr lang="pl-PL" sz="2000" b="1" dirty="0" smtClean="0"/>
              <a:t>)</a:t>
            </a:r>
          </a:p>
          <a:p>
            <a:r>
              <a:rPr lang="pl-PL" sz="2000" dirty="0" err="1" smtClean="0"/>
              <a:t>Metabolomics</a:t>
            </a:r>
            <a:r>
              <a:rPr lang="pl-PL" sz="2000" dirty="0" smtClean="0"/>
              <a:t> </a:t>
            </a:r>
            <a:r>
              <a:rPr lang="pl-PL" sz="2000" dirty="0" err="1" smtClean="0"/>
              <a:t>includes</a:t>
            </a:r>
            <a:r>
              <a:rPr lang="pl-PL" sz="2000" dirty="0" smtClean="0"/>
              <a:t> </a:t>
            </a:r>
            <a:r>
              <a:rPr lang="pl-PL" sz="2000" b="1" dirty="0" err="1" smtClean="0"/>
              <a:t>pharmacodynamics</a:t>
            </a:r>
            <a:r>
              <a:rPr lang="pl-PL" sz="2000" b="1" dirty="0" smtClean="0"/>
              <a:t>/</a:t>
            </a:r>
            <a:r>
              <a:rPr lang="pl-PL" sz="2000" b="1" dirty="0" err="1" smtClean="0"/>
              <a:t>kinetics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drug</a:t>
            </a:r>
            <a:r>
              <a:rPr lang="pl-PL" sz="2000" b="1" dirty="0" smtClean="0"/>
              <a:t> development, </a:t>
            </a:r>
            <a:r>
              <a:rPr lang="pl-PL" sz="2000" b="1" dirty="0" err="1" smtClean="0"/>
              <a:t>drug</a:t>
            </a:r>
            <a:r>
              <a:rPr lang="pl-PL" sz="2000" b="1" dirty="0" smtClean="0"/>
              <a:t> monitoring for </a:t>
            </a:r>
            <a:r>
              <a:rPr lang="pl-PL" sz="2000" b="1" dirty="0" err="1" smtClean="0"/>
              <a:t>medicine</a:t>
            </a:r>
            <a:r>
              <a:rPr lang="pl-PL" sz="2000" b="1" dirty="0" smtClean="0"/>
              <a:t> and </a:t>
            </a:r>
            <a:r>
              <a:rPr lang="pl-PL" sz="2000" b="1" dirty="0" err="1" smtClean="0"/>
              <a:t>drug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metabolite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analysis</a:t>
            </a:r>
            <a:r>
              <a:rPr lang="pl-PL" sz="2000" b="1" dirty="0" smtClean="0"/>
              <a:t> for </a:t>
            </a:r>
            <a:r>
              <a:rPr lang="pl-PL" sz="2000" b="1" dirty="0" err="1" smtClean="0"/>
              <a:t>personalised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therapy</a:t>
            </a:r>
            <a:endParaRPr lang="en-US" sz="2000" b="1" dirty="0"/>
          </a:p>
          <a:p>
            <a:r>
              <a:rPr lang="pl-PL" sz="2000" b="1" dirty="0" err="1" smtClean="0"/>
              <a:t>Structural</a:t>
            </a:r>
            <a:r>
              <a:rPr lang="pl-PL" sz="2000" b="1" dirty="0" smtClean="0"/>
              <a:t> MS </a:t>
            </a:r>
            <a:r>
              <a:rPr lang="pl-PL" sz="2000" dirty="0" err="1" smtClean="0"/>
              <a:t>provides</a:t>
            </a:r>
            <a:r>
              <a:rPr lang="pl-PL" sz="2000" dirty="0" smtClean="0"/>
              <a:t> </a:t>
            </a:r>
            <a:r>
              <a:rPr lang="pl-PL" sz="2000" b="1" dirty="0" err="1" smtClean="0"/>
              <a:t>structure</a:t>
            </a:r>
            <a:r>
              <a:rPr lang="pl-PL" sz="2000" b="1" dirty="0" smtClean="0"/>
              <a:t>/dynamics</a:t>
            </a:r>
            <a:r>
              <a:rPr lang="pl-PL" sz="2000" dirty="0" smtClean="0"/>
              <a:t> </a:t>
            </a:r>
            <a:r>
              <a:rPr lang="pl-PL" sz="2000" dirty="0" err="1" smtClean="0"/>
              <a:t>insight</a:t>
            </a:r>
            <a:r>
              <a:rPr lang="pl-PL" sz="2000" dirty="0" smtClean="0"/>
              <a:t> for </a:t>
            </a:r>
            <a:r>
              <a:rPr lang="pl-PL" sz="2000" dirty="0" err="1" smtClean="0"/>
              <a:t>difficult</a:t>
            </a:r>
            <a:r>
              <a:rPr lang="pl-PL" sz="2000" dirty="0" smtClean="0"/>
              <a:t> protein </a:t>
            </a:r>
            <a:r>
              <a:rPr lang="pl-PL" sz="2000" dirty="0" err="1" smtClean="0"/>
              <a:t>systems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3339971"/>
            <a:ext cx="5348082" cy="28841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887953" y="6596390"/>
            <a:ext cx="230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https://www.proteomicscenter.nl/</a:t>
            </a:r>
          </a:p>
        </p:txBody>
      </p:sp>
      <p:pic>
        <p:nvPicPr>
          <p:cNvPr id="8" name="Picture 4" descr="Metabolites 12 00015 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46" y="2967726"/>
            <a:ext cx="5479707" cy="36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982390" y="2967726"/>
            <a:ext cx="146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&amp; </a:t>
            </a:r>
            <a:r>
              <a:rPr lang="pl-PL" sz="1600" b="1" dirty="0" err="1"/>
              <a:t>m</a:t>
            </a:r>
            <a:r>
              <a:rPr lang="pl-PL" sz="1600" b="1" dirty="0" err="1" smtClean="0"/>
              <a:t>etabolome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5350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91" y="309560"/>
            <a:ext cx="6911209" cy="29473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8" y="529518"/>
            <a:ext cx="5137202" cy="22688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62" y="1416908"/>
            <a:ext cx="6561433" cy="26343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7" y="2823285"/>
            <a:ext cx="5201695" cy="21153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7" y="1821795"/>
            <a:ext cx="6026896" cy="21552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9" y="3380909"/>
            <a:ext cx="5480386" cy="204652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4" y="4571883"/>
            <a:ext cx="6998060" cy="228611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160000" y="-72350"/>
            <a:ext cx="643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Lab </a:t>
            </a:r>
            <a:r>
              <a:rPr lang="pl-PL" sz="4000" b="1" smtClean="0"/>
              <a:t>activity</a:t>
            </a:r>
            <a:r>
              <a:rPr lang="pl-PL" sz="4000" b="1" dirty="0" smtClean="0"/>
              <a:t> in </a:t>
            </a:r>
            <a:r>
              <a:rPr lang="pl-PL" sz="4000" b="1" dirty="0" err="1" smtClean="0"/>
              <a:t>numbers</a:t>
            </a:r>
            <a:endParaRPr lang="pl-PL" sz="40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48039" y="6262703"/>
            <a:ext cx="568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hlinkClick r:id="rId9"/>
              </a:rPr>
              <a:t>http://</a:t>
            </a:r>
            <a:r>
              <a:rPr lang="pl-PL" b="1" dirty="0" smtClean="0">
                <a:hlinkClick r:id="rId9"/>
              </a:rPr>
              <a:t>mslab-ibb.pl/en/science/publications</a:t>
            </a:r>
            <a:endParaRPr lang="pl-PL" b="1" dirty="0" smtClean="0"/>
          </a:p>
          <a:p>
            <a:r>
              <a:rPr lang="pl-PL" b="1" dirty="0">
                <a:hlinkClick r:id="rId10"/>
              </a:rPr>
              <a:t>http://</a:t>
            </a:r>
            <a:r>
              <a:rPr lang="pl-PL" b="1" dirty="0" smtClean="0">
                <a:hlinkClick r:id="rId10"/>
              </a:rPr>
              <a:t>mslab-ibb.pl/en/science/collaborators</a:t>
            </a:r>
            <a:endParaRPr lang="pl-PL" b="1" dirty="0" smtClean="0"/>
          </a:p>
          <a:p>
            <a:endParaRPr lang="pl-PL" b="1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30" y="2134664"/>
            <a:ext cx="4692099" cy="329277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49" y="1972445"/>
            <a:ext cx="6036686" cy="42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912813"/>
            <a:ext cx="8465970" cy="492125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/>
              <a:t>Gut </a:t>
            </a:r>
            <a:r>
              <a:rPr lang="pl-PL" sz="1800" b="1" dirty="0" err="1"/>
              <a:t>microbiome</a:t>
            </a:r>
            <a:r>
              <a:rPr lang="pl-PL" sz="1800" b="1" dirty="0"/>
              <a:t> </a:t>
            </a:r>
            <a:r>
              <a:rPr lang="pl-PL" sz="1800" b="1" dirty="0" err="1"/>
              <a:t>metabolites</a:t>
            </a:r>
            <a:r>
              <a:rPr lang="pl-PL" sz="1800" b="1" dirty="0"/>
              <a:t>: </a:t>
            </a:r>
            <a:r>
              <a:rPr lang="pl-PL" sz="1800" b="1" dirty="0" err="1"/>
              <a:t>SCFAs</a:t>
            </a:r>
            <a:r>
              <a:rPr lang="pl-PL" sz="1800" b="1" dirty="0"/>
              <a:t> panel,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TMA-family </a:t>
            </a:r>
            <a:r>
              <a:rPr lang="pl-PL" sz="1800" b="1" dirty="0"/>
              <a:t>panel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/>
              <a:t>Medium and long </a:t>
            </a:r>
            <a:r>
              <a:rPr lang="pl-PL" sz="1800" b="1" dirty="0" err="1"/>
              <a:t>chain</a:t>
            </a:r>
            <a:r>
              <a:rPr lang="pl-PL" sz="1800" b="1" dirty="0"/>
              <a:t> </a:t>
            </a:r>
            <a:r>
              <a:rPr lang="pl-PL" sz="1800" b="1" dirty="0" err="1"/>
              <a:t>fatty</a:t>
            </a:r>
            <a:r>
              <a:rPr lang="pl-PL" sz="1800" b="1" dirty="0"/>
              <a:t> </a:t>
            </a:r>
            <a:r>
              <a:rPr lang="pl-PL" sz="1800" b="1" dirty="0" err="1"/>
              <a:t>acids</a:t>
            </a:r>
            <a:r>
              <a:rPr lang="pl-PL" sz="1800" b="1" dirty="0"/>
              <a:t> panel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Neurotransmitters</a:t>
            </a:r>
            <a:r>
              <a:rPr lang="pl-PL" sz="1800" b="1" dirty="0"/>
              <a:t> and Amino </a:t>
            </a:r>
            <a:r>
              <a:rPr lang="pl-PL" sz="1800" b="1" dirty="0" err="1"/>
              <a:t>acids</a:t>
            </a:r>
            <a:r>
              <a:rPr lang="pl-PL" sz="1800" b="1" dirty="0"/>
              <a:t> </a:t>
            </a:r>
            <a:r>
              <a:rPr lang="pl-PL" sz="1800" b="1" dirty="0" err="1"/>
              <a:t>panels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Carnitine</a:t>
            </a:r>
            <a:r>
              <a:rPr lang="pl-PL" sz="1800" b="1" dirty="0"/>
              <a:t> </a:t>
            </a:r>
            <a:r>
              <a:rPr lang="pl-PL" sz="1800" b="1" dirty="0" err="1"/>
              <a:t>total</a:t>
            </a:r>
            <a:r>
              <a:rPr lang="pl-PL" sz="1800" b="1" dirty="0"/>
              <a:t> and </a:t>
            </a:r>
            <a:r>
              <a:rPr lang="pl-PL" sz="1800" b="1" dirty="0" err="1"/>
              <a:t>free</a:t>
            </a:r>
            <a:r>
              <a:rPr lang="pl-PL" sz="1800" b="1" dirty="0"/>
              <a:t> </a:t>
            </a:r>
            <a:r>
              <a:rPr lang="pl-PL" sz="1800" b="1" dirty="0" err="1"/>
              <a:t>fraction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Prenols</a:t>
            </a:r>
            <a:r>
              <a:rPr lang="pl-PL" sz="1800" b="1" dirty="0"/>
              <a:t> and </a:t>
            </a:r>
            <a:r>
              <a:rPr lang="pl-PL" sz="1800" b="1" dirty="0" err="1"/>
              <a:t>dolichols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 smtClean="0"/>
              <a:t>Drugs</a:t>
            </a:r>
            <a:r>
              <a:rPr lang="pl-PL" sz="1800" b="1" dirty="0" smtClean="0"/>
              <a:t> </a:t>
            </a:r>
            <a:r>
              <a:rPr lang="pl-PL" sz="1800" b="1" dirty="0"/>
              <a:t>and </a:t>
            </a:r>
            <a:r>
              <a:rPr lang="pl-PL" sz="1800" b="1" dirty="0" err="1"/>
              <a:t>metabolites</a:t>
            </a:r>
            <a:r>
              <a:rPr lang="pl-PL" sz="1800" b="1" dirty="0"/>
              <a:t>: </a:t>
            </a:r>
            <a:r>
              <a:rPr lang="pl-PL" sz="1800" b="1" dirty="0" err="1"/>
              <a:t>Salinomycin</a:t>
            </a:r>
            <a:r>
              <a:rPr lang="pl-PL" sz="1800" b="1" dirty="0"/>
              <a:t>, </a:t>
            </a:r>
            <a:r>
              <a:rPr lang="pl-PL" sz="1800" b="1" dirty="0" err="1"/>
              <a:t>Simvastatin</a:t>
            </a:r>
            <a:r>
              <a:rPr lang="pl-PL" sz="1800" b="1" dirty="0"/>
              <a:t> and </a:t>
            </a:r>
            <a:r>
              <a:rPr lang="pl-PL" sz="1800" b="1" dirty="0" err="1"/>
              <a:t>its</a:t>
            </a:r>
            <a:r>
              <a:rPr lang="pl-PL" sz="1800" b="1" dirty="0"/>
              <a:t> </a:t>
            </a:r>
            <a:r>
              <a:rPr lang="pl-PL" sz="1800" b="1" dirty="0" err="1" smtClean="0"/>
              <a:t>metabolites</a:t>
            </a:r>
            <a:r>
              <a:rPr lang="pl-PL" sz="1800" b="1" dirty="0" smtClean="0"/>
              <a:t>,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pl-PL" sz="1800" b="1" dirty="0" smtClean="0"/>
              <a:t>    </a:t>
            </a:r>
            <a:r>
              <a:rPr lang="pl-PL" sz="1800" b="1" dirty="0" err="1" smtClean="0"/>
              <a:t>Doxorubicin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Asymmetric</a:t>
            </a:r>
            <a:r>
              <a:rPr lang="pl-PL" sz="1800" b="1" dirty="0"/>
              <a:t> and </a:t>
            </a:r>
            <a:r>
              <a:rPr lang="pl-PL" sz="1800" b="1" dirty="0" err="1"/>
              <a:t>symmetric</a:t>
            </a:r>
            <a:r>
              <a:rPr lang="pl-PL" sz="1800" b="1" dirty="0"/>
              <a:t> </a:t>
            </a:r>
            <a:r>
              <a:rPr lang="pl-PL" sz="1800" b="1" dirty="0" err="1"/>
              <a:t>dimethylarginine</a:t>
            </a:r>
            <a:r>
              <a:rPr lang="pl-PL" sz="1800" b="1" dirty="0"/>
              <a:t> (ADMA and SDMA)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Plant’s</a:t>
            </a:r>
            <a:r>
              <a:rPr lang="pl-PL" sz="1800" b="1" dirty="0"/>
              <a:t> </a:t>
            </a:r>
            <a:r>
              <a:rPr lang="pl-PL" sz="1800" b="1" dirty="0" err="1"/>
              <a:t>hormones</a:t>
            </a:r>
            <a:r>
              <a:rPr lang="pl-PL" sz="1800" b="1" dirty="0"/>
              <a:t>: </a:t>
            </a:r>
            <a:r>
              <a:rPr lang="pl-PL" sz="1800" b="1" dirty="0" err="1"/>
              <a:t>Jasmonic</a:t>
            </a:r>
            <a:r>
              <a:rPr lang="pl-PL" sz="1800" b="1" dirty="0"/>
              <a:t> </a:t>
            </a:r>
            <a:r>
              <a:rPr lang="pl-PL" sz="1800" b="1" dirty="0" err="1"/>
              <a:t>acid</a:t>
            </a:r>
            <a:r>
              <a:rPr lang="pl-PL" sz="1800" b="1" dirty="0"/>
              <a:t> and </a:t>
            </a:r>
            <a:r>
              <a:rPr lang="pl-PL" sz="1800" b="1" dirty="0" err="1"/>
              <a:t>abscisic</a:t>
            </a:r>
            <a:r>
              <a:rPr lang="pl-PL" sz="1800" b="1" dirty="0"/>
              <a:t> </a:t>
            </a:r>
            <a:r>
              <a:rPr lang="pl-PL" sz="1800" b="1" dirty="0" err="1"/>
              <a:t>acid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Nicotine</a:t>
            </a:r>
            <a:r>
              <a:rPr lang="pl-PL" sz="1800" b="1" dirty="0"/>
              <a:t> and </a:t>
            </a:r>
            <a:r>
              <a:rPr lang="pl-PL" sz="1800" b="1" dirty="0" err="1"/>
              <a:t>its</a:t>
            </a:r>
            <a:r>
              <a:rPr lang="pl-PL" sz="1800" b="1" dirty="0"/>
              <a:t> </a:t>
            </a:r>
            <a:r>
              <a:rPr lang="pl-PL" sz="1800" b="1" dirty="0" err="1"/>
              <a:t>metabolites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/>
              <a:t>Steroids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 err="1" smtClean="0"/>
              <a:t>Vitamins</a:t>
            </a:r>
            <a:r>
              <a:rPr lang="pl-PL" sz="1800" b="1" dirty="0" smtClean="0"/>
              <a:t> </a:t>
            </a:r>
            <a:r>
              <a:rPr lang="pl-PL" sz="1800" b="1" dirty="0"/>
              <a:t>B, C, D3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800" b="1" dirty="0"/>
              <a:t>GC/MS </a:t>
            </a:r>
            <a:r>
              <a:rPr lang="pl-PL" sz="1800" b="1" dirty="0" err="1"/>
              <a:t>methods</a:t>
            </a:r>
            <a:r>
              <a:rPr lang="pl-PL" sz="1800" b="1" dirty="0"/>
              <a:t>: Etanol, </a:t>
            </a:r>
            <a:r>
              <a:rPr lang="pl-PL" sz="1800" b="1" dirty="0" err="1"/>
              <a:t>Glucose</a:t>
            </a:r>
            <a:r>
              <a:rPr lang="pl-PL" sz="1800" b="1" dirty="0"/>
              <a:t>, </a:t>
            </a:r>
            <a:r>
              <a:rPr lang="pl-PL" sz="1800" b="1" dirty="0" err="1"/>
              <a:t>fructose</a:t>
            </a:r>
            <a:r>
              <a:rPr lang="pl-PL" sz="1800" b="1" dirty="0"/>
              <a:t>, </a:t>
            </a:r>
            <a:r>
              <a:rPr lang="pl-PL" sz="1800" b="1" dirty="0" err="1"/>
              <a:t>saccharose</a:t>
            </a:r>
            <a:endParaRPr lang="pl-PL" sz="1800" b="1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l-PL" sz="18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01152" y="5436522"/>
            <a:ext cx="8595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Other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small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biomolecules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based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on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client’s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needs</a:t>
            </a:r>
            <a:endParaRPr lang="pl-PL" sz="2400" b="1" dirty="0">
              <a:solidFill>
                <a:srgbClr val="70AD4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Development of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analytical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methods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of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newly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discovered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drugs</a:t>
            </a: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l-PL" sz="2400" b="1" dirty="0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Global </a:t>
            </a:r>
            <a:r>
              <a:rPr lang="pl-PL" sz="2400" b="1" dirty="0" err="1">
                <a:solidFill>
                  <a:srgbClr val="70AD47">
                    <a:lumMod val="50000"/>
                  </a:srgbClr>
                </a:solidFill>
                <a:cs typeface="Arial" panose="020B0604020202020204" pitchFamily="34" charset="0"/>
              </a:rPr>
              <a:t>metabolomics</a:t>
            </a:r>
            <a:endParaRPr lang="pl-PL" sz="2400" b="1" dirty="0">
              <a:solidFill>
                <a:srgbClr val="70AD4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2053" name="Picture 2" descr="Captor Therapeu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030" y="557788"/>
            <a:ext cx="1838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25" y="1557338"/>
            <a:ext cx="13414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95" y="1393747"/>
            <a:ext cx="22971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3" y="293688"/>
            <a:ext cx="15890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258" y="3167480"/>
            <a:ext cx="229146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45" y="4731364"/>
            <a:ext cx="14890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pole tekstowe 14"/>
          <p:cNvSpPr txBox="1">
            <a:spLocks noChangeArrowheads="1"/>
          </p:cNvSpPr>
          <p:nvPr/>
        </p:nvSpPr>
        <p:spPr bwMode="auto">
          <a:xfrm>
            <a:off x="7546181" y="3460571"/>
            <a:ext cx="45545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MxP</a:t>
            </a:r>
            <a:r>
              <a:rPr lang="pl-PL" altLang="en-US" b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®</a:t>
            </a:r>
            <a:r>
              <a:rPr lang="pl-PL" alt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  <a:r>
              <a:rPr lang="pl-PL" altLang="en-US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Quant</a:t>
            </a:r>
            <a:r>
              <a:rPr lang="pl-PL" altLang="en-U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500 kit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u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p to 630 metabolites from 26 biochemical classes quantified from 10 µL sample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s</a:t>
            </a:r>
            <a:r>
              <a:rPr lang="en-US" altLang="en-US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tudy</a:t>
            </a:r>
            <a:r>
              <a:rPr lang="en-US" alt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relevant pathways with over 230 sums and ratios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en-US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690673" y="6375221"/>
            <a:ext cx="582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http://mslab-ibb.pl/en/services/quantitative-analysis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65843" y="85230"/>
            <a:ext cx="8465970" cy="681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2800" b="1" dirty="0" err="1" smtClean="0">
                <a:latin typeface="+mn-lt"/>
              </a:rPr>
              <a:t>Metabolome</a:t>
            </a:r>
            <a:r>
              <a:rPr lang="pl-PL" altLang="pl-PL" sz="2800" b="1" dirty="0" smtClean="0">
                <a:latin typeface="+mn-lt"/>
              </a:rPr>
              <a:t> </a:t>
            </a:r>
            <a:r>
              <a:rPr lang="pl-PL" altLang="pl-PL" sz="2800" b="1" dirty="0" err="1" smtClean="0">
                <a:latin typeface="+mn-lt"/>
              </a:rPr>
              <a:t>quantitation</a:t>
            </a:r>
            <a:r>
              <a:rPr lang="pl-PL" altLang="pl-PL" sz="2800" b="1" dirty="0" smtClean="0">
                <a:latin typeface="+mn-lt"/>
              </a:rPr>
              <a:t>: </a:t>
            </a:r>
            <a:r>
              <a:rPr lang="pl-PL" altLang="pl-PL" sz="2800" b="1" dirty="0" err="1">
                <a:latin typeface="+mn-lt"/>
              </a:rPr>
              <a:t>a</a:t>
            </a:r>
            <a:r>
              <a:rPr lang="pl-PL" altLang="pl-PL" sz="2800" b="1" dirty="0" err="1" smtClean="0">
                <a:latin typeface="+mn-lt"/>
              </a:rPr>
              <a:t>vailable</a:t>
            </a:r>
            <a:r>
              <a:rPr lang="pl-PL" altLang="pl-PL" sz="2800" b="1" dirty="0" smtClean="0">
                <a:latin typeface="+mn-lt"/>
              </a:rPr>
              <a:t> </a:t>
            </a:r>
            <a:r>
              <a:rPr lang="pl-PL" altLang="pl-PL" sz="2800" b="1" dirty="0">
                <a:latin typeface="+mn-lt"/>
              </a:rPr>
              <a:t>LC- and GC-MS </a:t>
            </a:r>
            <a:r>
              <a:rPr lang="pl-PL" altLang="pl-PL" sz="2800" b="1" dirty="0" err="1" smtClean="0">
                <a:latin typeface="+mn-lt"/>
              </a:rPr>
              <a:t>methods</a:t>
            </a:r>
            <a:endParaRPr lang="pl-PL" altLang="pl-PL" sz="2800" b="1" dirty="0">
              <a:latin typeface="+mn-lt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53195" y="720725"/>
            <a:ext cx="4815045" cy="2078745"/>
          </a:xfrm>
          <a:prstGeom prst="roundRect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prstClr val="white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083181" y="1032802"/>
            <a:ext cx="380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2"/>
                </a:solidFill>
              </a:rPr>
              <a:t>TEAM-TECH </a:t>
            </a:r>
          </a:p>
          <a:p>
            <a:r>
              <a:rPr lang="pl-PL" sz="2000" b="1" dirty="0" err="1" smtClean="0">
                <a:solidFill>
                  <a:schemeClr val="accent2"/>
                </a:solidFill>
              </a:rPr>
              <a:t>Core</a:t>
            </a:r>
            <a:r>
              <a:rPr lang="pl-PL" sz="2000" b="1" dirty="0" smtClean="0">
                <a:solidFill>
                  <a:schemeClr val="accent2"/>
                </a:solidFill>
              </a:rPr>
              <a:t> </a:t>
            </a:r>
            <a:r>
              <a:rPr lang="pl-PL" sz="2000" b="1" dirty="0" err="1" smtClean="0">
                <a:solidFill>
                  <a:schemeClr val="accent2"/>
                </a:solidFill>
              </a:rPr>
              <a:t>supported</a:t>
            </a:r>
            <a:endParaRPr lang="pl-PL" sz="2000" b="1" dirty="0">
              <a:solidFill>
                <a:schemeClr val="accent2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4102542" y="2782313"/>
            <a:ext cx="3170455" cy="415553"/>
          </a:xfrm>
          <a:prstGeom prst="roundRect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prstClr val="white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968240" y="1740688"/>
            <a:ext cx="1038665" cy="48129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5601286" y="1740688"/>
            <a:ext cx="496070" cy="93392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52" y="2078725"/>
            <a:ext cx="306042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95" y="192021"/>
            <a:ext cx="3043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878" y="170937"/>
            <a:ext cx="246221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3" y="2090726"/>
            <a:ext cx="27384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94563" y="1236540"/>
            <a:ext cx="5181600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err="1"/>
              <a:t>Trimethylamine</a:t>
            </a:r>
            <a:r>
              <a:rPr lang="pl-PL" sz="2400" b="1" dirty="0"/>
              <a:t> panel</a:t>
            </a:r>
            <a:r>
              <a:rPr lang="pl-PL" sz="2400" dirty="0"/>
              <a:t>: TMA, TMAO, </a:t>
            </a:r>
            <a:r>
              <a:rPr lang="pl-PL" sz="2400" dirty="0" err="1"/>
              <a:t>betaine</a:t>
            </a:r>
            <a:r>
              <a:rPr lang="pl-PL" sz="2400" dirty="0"/>
              <a:t>, </a:t>
            </a:r>
            <a:r>
              <a:rPr lang="pl-PL" sz="2400" dirty="0" err="1"/>
              <a:t>carnitine</a:t>
            </a:r>
            <a:r>
              <a:rPr lang="pl-PL" sz="2400" dirty="0"/>
              <a:t>, </a:t>
            </a:r>
            <a:r>
              <a:rPr lang="pl-PL" sz="2400" dirty="0" err="1"/>
              <a:t>choline</a:t>
            </a:r>
            <a:endParaRPr lang="pl-PL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105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9426" y="1219285"/>
            <a:ext cx="5329362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>
                <a:solidFill>
                  <a:srgbClr val="C00000"/>
                </a:solidFill>
              </a:rPr>
              <a:t>S</a:t>
            </a:r>
            <a:r>
              <a:rPr lang="pl-PL" sz="2400" b="1" dirty="0"/>
              <a:t>hort </a:t>
            </a:r>
            <a:r>
              <a:rPr lang="pl-PL" sz="2400" b="1" dirty="0">
                <a:solidFill>
                  <a:srgbClr val="C00000"/>
                </a:solidFill>
              </a:rPr>
              <a:t>C</a:t>
            </a:r>
            <a:r>
              <a:rPr lang="pl-PL" sz="2400" b="1" dirty="0"/>
              <a:t>hain </a:t>
            </a:r>
            <a:r>
              <a:rPr lang="pl-PL" sz="2400" b="1" dirty="0">
                <a:solidFill>
                  <a:srgbClr val="C00000"/>
                </a:solidFill>
              </a:rPr>
              <a:t>F</a:t>
            </a:r>
            <a:r>
              <a:rPr lang="pl-PL" sz="2400" b="1" dirty="0"/>
              <a:t>atty </a:t>
            </a:r>
            <a:r>
              <a:rPr lang="pl-PL" sz="2400" b="1" dirty="0">
                <a:solidFill>
                  <a:srgbClr val="C00000"/>
                </a:solidFill>
              </a:rPr>
              <a:t>A</a:t>
            </a:r>
            <a:r>
              <a:rPr lang="pl-PL" sz="2400" b="1" dirty="0"/>
              <a:t>cids panel</a:t>
            </a:r>
            <a:r>
              <a:rPr lang="pl-PL" sz="2400" dirty="0"/>
              <a:t>: </a:t>
            </a:r>
            <a:br>
              <a:rPr lang="pl-PL" sz="2400" dirty="0"/>
            </a:br>
            <a:r>
              <a:rPr lang="pl-PL" sz="2400" dirty="0"/>
              <a:t>10 acids C2-C6 (LOQ= 0,1</a:t>
            </a:r>
            <a:r>
              <a:rPr lang="el-GR" sz="2400" dirty="0"/>
              <a:t>μ</a:t>
            </a:r>
            <a:r>
              <a:rPr lang="pl-PL" sz="2400" dirty="0"/>
              <a:t>M)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 err="1" smtClean="0"/>
              <a:t>Isomers</a:t>
            </a:r>
            <a:r>
              <a:rPr lang="pl-PL" sz="2000" b="1" dirty="0"/>
              <a:t>’ </a:t>
            </a:r>
            <a:r>
              <a:rPr lang="pl-PL" sz="2000" b="1" dirty="0" err="1"/>
              <a:t>chromatographic</a:t>
            </a:r>
            <a:r>
              <a:rPr lang="pl-PL" sz="2000" b="1" dirty="0"/>
              <a:t> </a:t>
            </a:r>
            <a:r>
              <a:rPr lang="pl-PL" sz="2000" b="1" dirty="0" err="1"/>
              <a:t>separation</a:t>
            </a:r>
            <a:r>
              <a:rPr lang="pl-PL" sz="2000" b="1" dirty="0"/>
              <a:t> </a:t>
            </a:r>
            <a:r>
              <a:rPr lang="pl-PL" sz="2000" b="1" dirty="0" err="1"/>
              <a:t>after</a:t>
            </a:r>
            <a:r>
              <a:rPr lang="pl-PL" sz="2000" b="1" dirty="0"/>
              <a:t> </a:t>
            </a:r>
            <a:r>
              <a:rPr lang="pl-PL" sz="2000" b="1" dirty="0" err="1"/>
              <a:t>derivatization</a:t>
            </a:r>
            <a:endParaRPr lang="pl-PL" sz="2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076" name="Tytuł 1"/>
          <p:cNvSpPr>
            <a:spLocks noGrp="1"/>
          </p:cNvSpPr>
          <p:nvPr>
            <p:ph type="title"/>
          </p:nvPr>
        </p:nvSpPr>
        <p:spPr>
          <a:xfrm>
            <a:off x="207963" y="0"/>
            <a:ext cx="10515600" cy="976313"/>
          </a:xfrm>
        </p:spPr>
        <p:txBody>
          <a:bodyPr/>
          <a:lstStyle/>
          <a:p>
            <a:pPr eaLnBrk="1" hangingPunct="1"/>
            <a:r>
              <a:rPr lang="pl-PL" altLang="pl-PL" sz="3600" b="1" dirty="0" smtClean="0">
                <a:latin typeface="+mn-lt"/>
              </a:rPr>
              <a:t>Gut </a:t>
            </a:r>
            <a:r>
              <a:rPr lang="pl-PL" altLang="pl-PL" sz="3600" b="1" dirty="0" err="1" smtClean="0">
                <a:latin typeface="+mn-lt"/>
              </a:rPr>
              <a:t>microbiome</a:t>
            </a:r>
            <a:r>
              <a:rPr lang="pl-PL" altLang="pl-PL" sz="3600" b="1" dirty="0" smtClean="0">
                <a:latin typeface="+mn-lt"/>
              </a:rPr>
              <a:t> </a:t>
            </a:r>
            <a:r>
              <a:rPr lang="pl-PL" altLang="pl-PL" sz="3600" b="1" dirty="0" err="1" smtClean="0">
                <a:latin typeface="+mn-lt"/>
              </a:rPr>
              <a:t>metabolites</a:t>
            </a:r>
            <a:endParaRPr lang="pl-PL" altLang="pl-PL" sz="3600" b="1" dirty="0" smtClean="0">
              <a:latin typeface="+mn-lt"/>
            </a:endParaRPr>
          </a:p>
        </p:txBody>
      </p:sp>
      <p:pic>
        <p:nvPicPr>
          <p:cNvPr id="3077" name="Symbol zastępczy zawartości 4" descr="Znalezione obrazy dla zapytania mikrobiom jelitowy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61" y="3861575"/>
            <a:ext cx="2056737" cy="135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upa 4"/>
          <p:cNvGrpSpPr>
            <a:grpSpLocks/>
          </p:cNvGrpSpPr>
          <p:nvPr/>
        </p:nvGrpSpPr>
        <p:grpSpPr bwMode="auto">
          <a:xfrm>
            <a:off x="234950" y="5510213"/>
            <a:ext cx="11676063" cy="1347787"/>
            <a:chOff x="153748" y="5439337"/>
            <a:chExt cx="11676807" cy="1347029"/>
          </a:xfrm>
        </p:grpSpPr>
        <p:pic>
          <p:nvPicPr>
            <p:cNvPr id="3089" name="Obraz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632" y="5439337"/>
              <a:ext cx="2718923" cy="116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Obraz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48" y="5665383"/>
              <a:ext cx="6870138" cy="112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pole tekstowe 9"/>
          <p:cNvSpPr txBox="1"/>
          <p:nvPr/>
        </p:nvSpPr>
        <p:spPr>
          <a:xfrm>
            <a:off x="7639792" y="3369123"/>
            <a:ext cx="4889534" cy="375487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pl-PL" sz="2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Methods</a:t>
            </a:r>
            <a:r>
              <a:rPr lang="pl-PL" sz="2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pl-PL" sz="20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application</a:t>
            </a:r>
            <a:r>
              <a:rPr lang="pl-PL" sz="20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Oncology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Gastrology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Microbiology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Cardiology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Alergology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Neurology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Dermatology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Transplantation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2060"/>
                </a:solidFill>
                <a:cs typeface="Arial" panose="020B0604020202020204" pitchFamily="34" charset="0"/>
              </a:rPr>
              <a:t>Psychiatry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 err="1">
                <a:solidFill>
                  <a:srgbClr val="002060"/>
                </a:solidFill>
                <a:cs typeface="Arial" panose="020B0604020202020204" pitchFamily="34" charset="0"/>
              </a:rPr>
              <a:t>Dentistry</a:t>
            </a:r>
            <a:endParaRPr lang="pl-PL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pl-PL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pl-P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080" name="pole tekstowe 12"/>
          <p:cNvSpPr txBox="1">
            <a:spLocks noChangeArrowheads="1"/>
          </p:cNvSpPr>
          <p:nvPr/>
        </p:nvSpPr>
        <p:spPr bwMode="auto">
          <a:xfrm>
            <a:off x="249426" y="701281"/>
            <a:ext cx="7726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Biological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samples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: serum,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plasma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urine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stool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extract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tissue</a:t>
            </a:r>
            <a:r>
              <a:rPr lang="pl-PL" altLang="pl-PL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pl-PL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homogenates</a:t>
            </a:r>
            <a:endParaRPr lang="pl-PL" altLang="pl-PL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084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20" y="2334231"/>
            <a:ext cx="44291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293520" y="3705226"/>
            <a:ext cx="396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200" b="1" dirty="0" err="1" smtClean="0">
                <a:solidFill>
                  <a:srgbClr val="181717"/>
                </a:solidFill>
                <a:cs typeface="Arial" panose="020B0604020202020204" pitchFamily="34" charset="0"/>
              </a:rPr>
              <a:t>Stool</a:t>
            </a:r>
            <a:r>
              <a:rPr lang="pl-PL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 </a:t>
            </a:r>
            <a:r>
              <a:rPr lang="pl-PL" altLang="pl-PL" sz="1200" b="1" dirty="0" err="1" smtClean="0">
                <a:solidFill>
                  <a:srgbClr val="181717"/>
                </a:solidFill>
                <a:cs typeface="Arial" panose="020B0604020202020204" pitchFamily="34" charset="0"/>
              </a:rPr>
              <a:t>extract</a:t>
            </a:r>
            <a:r>
              <a:rPr lang="pl-PL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 </a:t>
            </a:r>
            <a:r>
              <a:rPr lang="pl-PL" altLang="pl-PL" sz="1200" b="1" dirty="0" err="1" smtClean="0">
                <a:solidFill>
                  <a:srgbClr val="181717"/>
                </a:solidFill>
                <a:cs typeface="Arial" panose="020B0604020202020204" pitchFamily="34" charset="0"/>
              </a:rPr>
              <a:t>analysis</a:t>
            </a:r>
            <a:r>
              <a:rPr lang="pl-PL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 of:</a:t>
            </a:r>
          </a:p>
          <a:p>
            <a:pPr>
              <a:defRPr/>
            </a:pPr>
            <a:r>
              <a:rPr lang="en-US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Study group</a:t>
            </a:r>
            <a:r>
              <a:rPr lang="pl-PL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 (7)</a:t>
            </a:r>
            <a:r>
              <a:rPr lang="en-US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: </a:t>
            </a:r>
            <a:r>
              <a:rPr lang="en-US" altLang="pl-PL" sz="1200" b="1" dirty="0">
                <a:solidFill>
                  <a:srgbClr val="181717"/>
                </a:solidFill>
                <a:cs typeface="Arial" panose="020B0604020202020204" pitchFamily="34" charset="0"/>
              </a:rPr>
              <a:t>children with intestinal inflammations</a:t>
            </a:r>
            <a:r>
              <a:rPr lang="pl-PL" altLang="pl-PL" sz="1200" b="1" dirty="0">
                <a:solidFill>
                  <a:srgbClr val="181717"/>
                </a:solidFill>
                <a:cs typeface="Arial" panose="020B0604020202020204" pitchFamily="34" charset="0"/>
              </a:rPr>
              <a:t/>
            </a:r>
            <a:br>
              <a:rPr lang="pl-PL" altLang="pl-PL" sz="1200" b="1" dirty="0">
                <a:solidFill>
                  <a:srgbClr val="181717"/>
                </a:solidFill>
                <a:cs typeface="Arial" panose="020B0604020202020204" pitchFamily="34" charset="0"/>
              </a:rPr>
            </a:br>
            <a:r>
              <a:rPr lang="en-US" altLang="pl-PL" sz="1200" b="1" dirty="0">
                <a:solidFill>
                  <a:srgbClr val="181717"/>
                </a:solidFill>
                <a:cs typeface="Arial" panose="020B0604020202020204" pitchFamily="34" charset="0"/>
              </a:rPr>
              <a:t>Control </a:t>
            </a:r>
            <a:r>
              <a:rPr lang="en-US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group</a:t>
            </a:r>
            <a:r>
              <a:rPr lang="pl-PL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 (10)</a:t>
            </a:r>
            <a:r>
              <a:rPr lang="en-US" altLang="pl-PL" sz="1200" b="1" dirty="0" smtClean="0">
                <a:solidFill>
                  <a:srgbClr val="181717"/>
                </a:solidFill>
                <a:cs typeface="Arial" panose="020B0604020202020204" pitchFamily="34" charset="0"/>
              </a:rPr>
              <a:t>: </a:t>
            </a:r>
            <a:r>
              <a:rPr lang="en-US" altLang="pl-PL" sz="1200" b="1" dirty="0">
                <a:solidFill>
                  <a:srgbClr val="181717"/>
                </a:solidFill>
                <a:cs typeface="Arial" panose="020B0604020202020204" pitchFamily="34" charset="0"/>
              </a:rPr>
              <a:t>children without intestinal disorders</a:t>
            </a:r>
            <a:endParaRPr lang="pl-PL" altLang="pl-PL" sz="1200" b="1" dirty="0">
              <a:solidFill>
                <a:srgbClr val="181717"/>
              </a:solidFill>
              <a:cs typeface="Arial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07963" y="1176204"/>
            <a:ext cx="10437540" cy="812274"/>
          </a:xfrm>
          <a:prstGeom prst="roundRect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83" y="4434439"/>
            <a:ext cx="7390366" cy="24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a 4"/>
          <p:cNvGrpSpPr>
            <a:grpSpLocks/>
          </p:cNvGrpSpPr>
          <p:nvPr/>
        </p:nvGrpSpPr>
        <p:grpSpPr bwMode="auto">
          <a:xfrm>
            <a:off x="0" y="5510212"/>
            <a:ext cx="11676062" cy="1347788"/>
            <a:chOff x="153748" y="5439337"/>
            <a:chExt cx="11676807" cy="1347029"/>
          </a:xfrm>
          <a:solidFill>
            <a:schemeClr val="bg1"/>
          </a:solidFill>
        </p:grpSpPr>
        <p:pic>
          <p:nvPicPr>
            <p:cNvPr id="4104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632" y="5439337"/>
              <a:ext cx="2718923" cy="116548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48" y="5665383"/>
              <a:ext cx="6870138" cy="112098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ytuł 1"/>
          <p:cNvSpPr>
            <a:spLocks noGrp="1"/>
          </p:cNvSpPr>
          <p:nvPr>
            <p:ph type="title"/>
          </p:nvPr>
        </p:nvSpPr>
        <p:spPr>
          <a:xfrm>
            <a:off x="153988" y="-173873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pl-PL" sz="3600" b="1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pl-PL" altLang="pl-PL" sz="3600" b="1" dirty="0" smtClean="0">
                <a:latin typeface="+mn-lt"/>
              </a:rPr>
              <a:t>edium and </a:t>
            </a:r>
            <a:r>
              <a:rPr lang="pl-PL" altLang="pl-PL" sz="3600" b="1" dirty="0" err="1">
                <a:solidFill>
                  <a:srgbClr val="FF0000"/>
                </a:solidFill>
                <a:latin typeface="+mn-lt"/>
              </a:rPr>
              <a:t>L</a:t>
            </a:r>
            <a:r>
              <a:rPr lang="pl-PL" altLang="pl-PL" sz="3600" b="1" dirty="0" err="1" smtClean="0">
                <a:latin typeface="+mn-lt"/>
              </a:rPr>
              <a:t>ong</a:t>
            </a:r>
            <a:r>
              <a:rPr lang="pl-PL" altLang="pl-PL" sz="3600" b="1" dirty="0" smtClean="0">
                <a:latin typeface="+mn-lt"/>
              </a:rPr>
              <a:t> </a:t>
            </a:r>
            <a:r>
              <a:rPr lang="pl-PL" altLang="pl-PL" sz="3600" b="1" dirty="0">
                <a:solidFill>
                  <a:srgbClr val="FF0000"/>
                </a:solidFill>
                <a:latin typeface="+mn-lt"/>
              </a:rPr>
              <a:t>C</a:t>
            </a:r>
            <a:r>
              <a:rPr lang="pl-PL" altLang="pl-PL" sz="3600" b="1" dirty="0" smtClean="0">
                <a:latin typeface="+mn-lt"/>
              </a:rPr>
              <a:t>hain </a:t>
            </a:r>
            <a:r>
              <a:rPr lang="pl-PL" altLang="pl-PL" sz="3600" b="1" dirty="0" err="1">
                <a:solidFill>
                  <a:srgbClr val="FF0000"/>
                </a:solidFill>
                <a:latin typeface="+mn-lt"/>
              </a:rPr>
              <a:t>F</a:t>
            </a:r>
            <a:r>
              <a:rPr lang="pl-PL" altLang="pl-PL" sz="3600" b="1" dirty="0" err="1" smtClean="0">
                <a:latin typeface="+mn-lt"/>
              </a:rPr>
              <a:t>atty</a:t>
            </a:r>
            <a:r>
              <a:rPr lang="pl-PL" altLang="pl-PL" sz="3600" b="1" dirty="0" smtClean="0">
                <a:latin typeface="+mn-lt"/>
              </a:rPr>
              <a:t> </a:t>
            </a:r>
            <a:r>
              <a:rPr lang="pl-PL" altLang="pl-PL" sz="3600" b="1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pl-PL" altLang="pl-PL" sz="3600" b="1" dirty="0" err="1" smtClean="0">
                <a:latin typeface="+mn-lt"/>
              </a:rPr>
              <a:t>cids</a:t>
            </a:r>
            <a:r>
              <a:rPr lang="pl-PL" altLang="pl-PL" sz="3600" b="1" dirty="0" smtClean="0">
                <a:latin typeface="+mn-lt"/>
              </a:rPr>
              <a:t> panel</a:t>
            </a:r>
          </a:p>
        </p:txBody>
      </p:sp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153987" y="1073771"/>
            <a:ext cx="5007183" cy="4514850"/>
          </a:xfrm>
        </p:spPr>
        <p:txBody>
          <a:bodyPr/>
          <a:lstStyle/>
          <a:p>
            <a:pPr eaLnBrk="1" hangingPunct="1"/>
            <a:r>
              <a:rPr lang="pl-PL" altLang="en-US" sz="2200" dirty="0" err="1"/>
              <a:t>E</a:t>
            </a:r>
            <a:r>
              <a:rPr lang="pl-PL" altLang="en-US" sz="2200" dirty="0" err="1" smtClean="0"/>
              <a:t>nables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quantification</a:t>
            </a:r>
            <a:r>
              <a:rPr lang="pl-PL" altLang="en-US" sz="2200" dirty="0" smtClean="0"/>
              <a:t> of 14 </a:t>
            </a:r>
            <a:r>
              <a:rPr lang="pl-PL" altLang="en-US" sz="2200" dirty="0" smtClean="0"/>
              <a:t>M/LCFA </a:t>
            </a:r>
            <a:r>
              <a:rPr lang="pl-PL" altLang="en-US" sz="2200" dirty="0" smtClean="0"/>
              <a:t>in </a:t>
            </a:r>
            <a:r>
              <a:rPr lang="pl-PL" altLang="en-US" sz="2200" dirty="0" err="1" smtClean="0"/>
              <a:t>blood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plasma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or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human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milk</a:t>
            </a:r>
            <a:endParaRPr lang="pl-PL" altLang="en-US" sz="2200" dirty="0" smtClean="0"/>
          </a:p>
          <a:p>
            <a:pPr eaLnBrk="1" hangingPunct="1"/>
            <a:r>
              <a:rPr lang="pl-PL" altLang="en-US" sz="2200" dirty="0" smtClean="0"/>
              <a:t>Method </a:t>
            </a:r>
            <a:r>
              <a:rPr lang="pl-PL" altLang="en-US" sz="2200" dirty="0" err="1" smtClean="0"/>
              <a:t>validation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included</a:t>
            </a:r>
            <a:r>
              <a:rPr lang="pl-PL" altLang="en-US" sz="2200" dirty="0" smtClean="0"/>
              <a:t>: </a:t>
            </a:r>
          </a:p>
          <a:p>
            <a:pPr lvl="1" eaLnBrk="1" hangingPunct="1"/>
            <a:r>
              <a:rPr lang="pl-PL" altLang="en-US" sz="2200" dirty="0" err="1" smtClean="0"/>
              <a:t>Curve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linearity</a:t>
            </a:r>
            <a:r>
              <a:rPr lang="pl-PL" altLang="en-US" sz="2200" dirty="0" smtClean="0"/>
              <a:t> and </a:t>
            </a:r>
            <a:r>
              <a:rPr lang="pl-PL" altLang="en-US" sz="2200" dirty="0" err="1" smtClean="0"/>
              <a:t>range</a:t>
            </a:r>
            <a:r>
              <a:rPr lang="pl-PL" altLang="en-US" sz="2200" dirty="0" smtClean="0"/>
              <a:t> (1 – 300 µg/</a:t>
            </a:r>
            <a:r>
              <a:rPr lang="pl-PL" altLang="en-US" sz="2200" dirty="0" err="1" smtClean="0"/>
              <a:t>mL</a:t>
            </a:r>
            <a:r>
              <a:rPr lang="pl-PL" altLang="en-US" sz="2200" dirty="0" smtClean="0"/>
              <a:t>)</a:t>
            </a:r>
          </a:p>
          <a:p>
            <a:pPr lvl="1" eaLnBrk="1" hangingPunct="1"/>
            <a:r>
              <a:rPr lang="pl-PL" altLang="en-US" sz="2200" dirty="0" smtClean="0"/>
              <a:t>LOD and LOQ </a:t>
            </a:r>
          </a:p>
          <a:p>
            <a:pPr lvl="1" eaLnBrk="1" hangingPunct="1"/>
            <a:r>
              <a:rPr lang="pl-PL" altLang="en-US" sz="2200" dirty="0" smtClean="0"/>
              <a:t>Precision (high </a:t>
            </a:r>
            <a:r>
              <a:rPr lang="pl-PL" altLang="en-US" sz="2200" dirty="0" err="1" smtClean="0"/>
              <a:t>repeatability</a:t>
            </a:r>
            <a:r>
              <a:rPr lang="pl-PL" altLang="en-US" sz="2200" dirty="0" smtClean="0"/>
              <a:t> and </a:t>
            </a:r>
            <a:r>
              <a:rPr lang="pl-PL" altLang="en-US" sz="2200" dirty="0" err="1" smtClean="0"/>
              <a:t>reproducibility</a:t>
            </a:r>
            <a:r>
              <a:rPr lang="pl-PL" altLang="en-US" sz="2200" dirty="0" smtClean="0"/>
              <a:t>) </a:t>
            </a:r>
          </a:p>
          <a:p>
            <a:pPr lvl="1" eaLnBrk="1" hangingPunct="1"/>
            <a:r>
              <a:rPr lang="pl-PL" altLang="en-US" sz="2200" dirty="0" err="1" smtClean="0"/>
              <a:t>Analytes</a:t>
            </a:r>
            <a:r>
              <a:rPr lang="pl-PL" altLang="en-US" sz="2200" dirty="0" smtClean="0"/>
              <a:t> </a:t>
            </a:r>
            <a:r>
              <a:rPr lang="pl-PL" altLang="en-US" sz="2200" dirty="0" err="1" smtClean="0"/>
              <a:t>durability</a:t>
            </a:r>
            <a:endParaRPr lang="pl-PL" altLang="en-US" sz="2200" dirty="0" smtClean="0"/>
          </a:p>
          <a:p>
            <a:pPr algn="just" eaLnBrk="1" hangingPunct="1"/>
            <a:r>
              <a:rPr lang="pl-PL" altLang="en-US" sz="2200" dirty="0" smtClean="0"/>
              <a:t>Fast panel </a:t>
            </a:r>
            <a:r>
              <a:rPr lang="pl-PL" altLang="en-US" sz="2200" dirty="0" err="1" smtClean="0"/>
              <a:t>analysis</a:t>
            </a:r>
            <a:r>
              <a:rPr lang="pl-PL" altLang="en-US" sz="2200" dirty="0" smtClean="0"/>
              <a:t> – no </a:t>
            </a:r>
            <a:r>
              <a:rPr lang="pl-PL" altLang="en-US" sz="2200" dirty="0" err="1" smtClean="0"/>
              <a:t>derivatisation</a:t>
            </a:r>
            <a:endParaRPr lang="pl-PL" altLang="en-US" sz="2200" dirty="0" smtClean="0"/>
          </a:p>
        </p:txBody>
      </p:sp>
      <p:pic>
        <p:nvPicPr>
          <p:cNvPr id="4101" name="Obraz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02" y="707151"/>
            <a:ext cx="6522819" cy="34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90" y="4817169"/>
            <a:ext cx="31257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934" y="4213976"/>
            <a:ext cx="31257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23814" y="4076448"/>
            <a:ext cx="3493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b="1" dirty="0" smtClean="0"/>
              <a:t>„Role </a:t>
            </a:r>
            <a:r>
              <a:rPr lang="pl-PL" altLang="en-US" b="1" dirty="0" smtClean="0"/>
              <a:t>of mARC-2 in </a:t>
            </a:r>
            <a:r>
              <a:rPr lang="pl-PL" altLang="en-US" b="1" dirty="0" err="1" smtClean="0"/>
              <a:t>lipogenesis</a:t>
            </a:r>
            <a:r>
              <a:rPr lang="pl-PL" altLang="en-US" b="1" dirty="0" smtClean="0"/>
              <a:t>” </a:t>
            </a:r>
            <a:r>
              <a:rPr lang="pl-PL" altLang="en-US" b="1" dirty="0" err="1"/>
              <a:t>knockout</a:t>
            </a:r>
            <a:r>
              <a:rPr lang="pl-PL" altLang="en-US" b="1" dirty="0"/>
              <a:t> mice </a:t>
            </a:r>
            <a:r>
              <a:rPr lang="pl-PL" altLang="en-US" b="1" dirty="0" err="1" smtClean="0"/>
              <a:t>analysis</a:t>
            </a:r>
            <a:endParaRPr lang="pl-PL" altLang="en-US" b="1" dirty="0" smtClean="0"/>
          </a:p>
          <a:p>
            <a:r>
              <a:rPr lang="pl-PL" altLang="en-US" b="1" dirty="0" smtClean="0"/>
              <a:t>NIO, </a:t>
            </a:r>
            <a:r>
              <a:rPr lang="pl-PL" altLang="en-US" b="1" dirty="0" err="1"/>
              <a:t>W</a:t>
            </a:r>
            <a:r>
              <a:rPr lang="pl-PL" altLang="en-US" b="1" dirty="0" err="1" smtClean="0"/>
              <a:t>arsaw</a:t>
            </a:r>
            <a:endParaRPr lang="pl-PL" altLang="en-US" b="1" dirty="0"/>
          </a:p>
          <a:p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0" y="59426"/>
            <a:ext cx="8664446" cy="866581"/>
          </a:xfrm>
          <a:prstGeom prst="roundRect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mtClean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81880" y="6245976"/>
            <a:ext cx="23012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Liver</a:t>
            </a:r>
            <a:r>
              <a:rPr lang="pl-PL" b="1" dirty="0" smtClean="0"/>
              <a:t> </a:t>
            </a:r>
            <a:r>
              <a:rPr lang="pl-PL" b="1" dirty="0" err="1" smtClean="0"/>
              <a:t>homogenate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902858" y="5924502"/>
            <a:ext cx="8651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Blood </a:t>
            </a:r>
            <a:br>
              <a:rPr lang="pl-PL" b="1" dirty="0" smtClean="0"/>
            </a:br>
            <a:r>
              <a:rPr lang="pl-PL" b="1" dirty="0" err="1" smtClean="0"/>
              <a:t>plasma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960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4"/>
          <p:cNvSpPr>
            <a:spLocks noGrp="1"/>
          </p:cNvSpPr>
          <p:nvPr>
            <p:ph type="title"/>
          </p:nvPr>
        </p:nvSpPr>
        <p:spPr>
          <a:xfrm>
            <a:off x="127000" y="228600"/>
            <a:ext cx="7785100" cy="777875"/>
          </a:xfrm>
        </p:spPr>
        <p:txBody>
          <a:bodyPr/>
          <a:lstStyle/>
          <a:p>
            <a:pPr eaLnBrk="1" hangingPunct="1"/>
            <a:r>
              <a:rPr lang="pl-PL" altLang="en-US" sz="3600" b="1" dirty="0" smtClean="0">
                <a:solidFill>
                  <a:srgbClr val="C00000"/>
                </a:solidFill>
                <a:latin typeface="+mn-lt"/>
              </a:rPr>
              <a:t>Global </a:t>
            </a:r>
            <a:r>
              <a:rPr lang="pl-PL" altLang="en-US" sz="3600" b="1" dirty="0" err="1" smtClean="0">
                <a:solidFill>
                  <a:srgbClr val="C00000"/>
                </a:solidFill>
                <a:latin typeface="+mn-lt"/>
              </a:rPr>
              <a:t>metabolomics</a:t>
            </a:r>
            <a:r>
              <a:rPr lang="pl-PL" altLang="en-US" sz="3600" b="1" dirty="0" smtClean="0">
                <a:solidFill>
                  <a:srgbClr val="C00000"/>
                </a:solidFill>
                <a:latin typeface="+mn-lt"/>
              </a:rPr>
              <a:t>/</a:t>
            </a:r>
            <a:r>
              <a:rPr lang="pl-PL" altLang="en-US" sz="3600" b="1" dirty="0" err="1" smtClean="0">
                <a:solidFill>
                  <a:srgbClr val="C00000"/>
                </a:solidFill>
                <a:latin typeface="+mn-lt"/>
              </a:rPr>
              <a:t>lipidomics</a:t>
            </a:r>
            <a:endParaRPr lang="en-US" altLang="en-US" sz="36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123" name="Obraz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8" y="2499022"/>
            <a:ext cx="6981721" cy="47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raz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215900"/>
            <a:ext cx="4714631" cy="24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ymbol zastępczy zawartości 2"/>
          <p:cNvSpPr txBox="1">
            <a:spLocks noChangeArrowheads="1"/>
          </p:cNvSpPr>
          <p:nvPr/>
        </p:nvSpPr>
        <p:spPr bwMode="auto">
          <a:xfrm>
            <a:off x="0" y="1211262"/>
            <a:ext cx="5008098" cy="526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S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imultanous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identification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and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semi-quantification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vast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number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molecules</a:t>
            </a:r>
            <a:endParaRPr lang="pl-PL" altLang="en-U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Various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matrices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 (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blood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plasma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human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milk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cellular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extracts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rectal</a:t>
            </a:r>
            <a:r>
              <a:rPr lang="pl-PL" altLang="en-US" sz="2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>
                <a:solidFill>
                  <a:prstClr val="black"/>
                </a:solidFill>
                <a:latin typeface="Calibri" panose="020F0502020204030204" pitchFamily="34" charset="0"/>
              </a:rPr>
              <a:t>swabs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Different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extraction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and LC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analysis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protocols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provide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thousands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molecules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from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different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classes</a:t>
            </a:r>
            <a:endParaRPr lang="pl-PL" altLang="en-U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Identification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of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unknown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small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molecules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Best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approach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to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find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possible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differentiating</a:t>
            </a:r>
            <a:r>
              <a:rPr lang="pl-PL" altLang="en-US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candidate</a:t>
            </a:r>
            <a:endParaRPr lang="pl-PL" altLang="en-U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l-PL" altLang="en-US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361949" y="386704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/>
              <a:t>Up</a:t>
            </a:r>
            <a:endParaRPr lang="pl-PL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918723" y="386704"/>
            <a:ext cx="97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Down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071041" y="2836196"/>
            <a:ext cx="1986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Non-</a:t>
            </a:r>
            <a:r>
              <a:rPr lang="pl-PL" sz="2400" b="1" dirty="0" err="1" smtClean="0"/>
              <a:t>smokers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250484" y="2836196"/>
            <a:ext cx="13097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Smokers</a:t>
            </a:r>
            <a:r>
              <a:rPr lang="pl-PL" sz="2000" b="1" dirty="0" smtClean="0"/>
              <a:t>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892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08" y="1190625"/>
            <a:ext cx="220418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507" y="3627438"/>
            <a:ext cx="2139950" cy="321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41374" y="72914"/>
            <a:ext cx="10515600" cy="777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</a:rPr>
              <a:t>Broad range of analytical matrices and preparation techniques</a:t>
            </a:r>
          </a:p>
        </p:txBody>
      </p:sp>
      <p:sp>
        <p:nvSpPr>
          <p:cNvPr id="6149" name="pole tekstowe 5"/>
          <p:cNvSpPr txBox="1">
            <a:spLocks noChangeArrowheads="1"/>
          </p:cNvSpPr>
          <p:nvPr/>
        </p:nvSpPr>
        <p:spPr bwMode="auto">
          <a:xfrm>
            <a:off x="410185" y="737996"/>
            <a:ext cx="2759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Liquid samples</a:t>
            </a:r>
          </a:p>
        </p:txBody>
      </p:sp>
      <p:sp>
        <p:nvSpPr>
          <p:cNvPr id="6150" name="pole tekstowe 6"/>
          <p:cNvSpPr txBox="1">
            <a:spLocks noChangeArrowheads="1"/>
          </p:cNvSpPr>
          <p:nvPr/>
        </p:nvSpPr>
        <p:spPr bwMode="auto">
          <a:xfrm>
            <a:off x="6249988" y="1555750"/>
            <a:ext cx="2128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black"/>
                </a:solidFill>
                <a:latin typeface="Calibri" panose="020F0502020204030204" pitchFamily="34" charset="0"/>
              </a:rPr>
              <a:t>Tissue samples</a:t>
            </a:r>
          </a:p>
        </p:txBody>
      </p:sp>
      <p:sp>
        <p:nvSpPr>
          <p:cNvPr id="6151" name="pole tekstowe 7"/>
          <p:cNvSpPr txBox="1">
            <a:spLocks noChangeArrowheads="1"/>
          </p:cNvSpPr>
          <p:nvPr/>
        </p:nvSpPr>
        <p:spPr bwMode="auto">
          <a:xfrm>
            <a:off x="7566025" y="782845"/>
            <a:ext cx="3132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Solid samples</a:t>
            </a:r>
          </a:p>
        </p:txBody>
      </p:sp>
      <p:sp>
        <p:nvSpPr>
          <p:cNvPr id="6152" name="pole tekstowe 8"/>
          <p:cNvSpPr txBox="1">
            <a:spLocks noChangeArrowheads="1"/>
          </p:cNvSpPr>
          <p:nvPr/>
        </p:nvSpPr>
        <p:spPr bwMode="auto">
          <a:xfrm>
            <a:off x="10106025" y="1554163"/>
            <a:ext cx="193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black"/>
                </a:solidFill>
                <a:latin typeface="Calibri" panose="020F0502020204030204" pitchFamily="34" charset="0"/>
              </a:rPr>
              <a:t>Stool samples</a:t>
            </a:r>
          </a:p>
        </p:txBody>
      </p:sp>
      <p:sp>
        <p:nvSpPr>
          <p:cNvPr id="6153" name="pole tekstowe 10"/>
          <p:cNvSpPr txBox="1">
            <a:spLocks noChangeArrowheads="1"/>
          </p:cNvSpPr>
          <p:nvPr/>
        </p:nvSpPr>
        <p:spPr bwMode="auto">
          <a:xfrm>
            <a:off x="6342063" y="2035175"/>
            <a:ext cx="1666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Tumors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Muscles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Adipose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Bone</a:t>
            </a:r>
          </a:p>
        </p:txBody>
      </p:sp>
      <p:sp>
        <p:nvSpPr>
          <p:cNvPr id="6154" name="pole tekstowe 11"/>
          <p:cNvSpPr txBox="1">
            <a:spLocks noChangeArrowheads="1"/>
          </p:cNvSpPr>
          <p:nvPr/>
        </p:nvSpPr>
        <p:spPr bwMode="auto">
          <a:xfrm>
            <a:off x="8199438" y="1554163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prstClr val="black"/>
                </a:solidFill>
                <a:latin typeface="Calibri" panose="020F0502020204030204" pitchFamily="34" charset="0"/>
              </a:rPr>
              <a:t>Organ samples</a:t>
            </a:r>
          </a:p>
        </p:txBody>
      </p:sp>
      <p:sp>
        <p:nvSpPr>
          <p:cNvPr id="6155" name="pole tekstowe 12"/>
          <p:cNvSpPr txBox="1">
            <a:spLocks noChangeArrowheads="1"/>
          </p:cNvSpPr>
          <p:nvPr/>
        </p:nvSpPr>
        <p:spPr bwMode="auto">
          <a:xfrm>
            <a:off x="8380413" y="2035175"/>
            <a:ext cx="1666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Brain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Liver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Kidney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smtClean="0">
                <a:solidFill>
                  <a:prstClr val="black"/>
                </a:solidFill>
                <a:latin typeface="Calibri" panose="020F0502020204030204" pitchFamily="34" charset="0"/>
              </a:rPr>
              <a:t>Lungs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7847013" y="3686175"/>
            <a:ext cx="2570162" cy="5238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dk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Homogenization</a:t>
            </a:r>
          </a:p>
        </p:txBody>
      </p:sp>
      <p:sp>
        <p:nvSpPr>
          <p:cNvPr id="32" name="Nawias klamrowy otwierający 31"/>
          <p:cNvSpPr/>
          <p:nvPr/>
        </p:nvSpPr>
        <p:spPr>
          <a:xfrm rot="5400000">
            <a:off x="9029700" y="-1466850"/>
            <a:ext cx="204788" cy="56784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33" name="Nawias klamrowy otwierający 32"/>
          <p:cNvSpPr/>
          <p:nvPr/>
        </p:nvSpPr>
        <p:spPr>
          <a:xfrm rot="16200000">
            <a:off x="9020175" y="701675"/>
            <a:ext cx="198438" cy="56530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159" name="pole tekstowe 33"/>
          <p:cNvSpPr txBox="1">
            <a:spLocks noChangeArrowheads="1"/>
          </p:cNvSpPr>
          <p:nvPr/>
        </p:nvSpPr>
        <p:spPr bwMode="auto">
          <a:xfrm>
            <a:off x="173038" y="1211263"/>
            <a:ext cx="25939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Blood samples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Whole</a:t>
            </a:r>
            <a:r>
              <a:rPr lang="pl-PL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blood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Plasma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Serum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Urine samples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Culture media</a:t>
            </a:r>
            <a:endParaRPr lang="pl-PL" alt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Mother’s</a:t>
            </a:r>
            <a:r>
              <a:rPr lang="pl-PL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milk</a:t>
            </a:r>
            <a:endParaRPr lang="pl-PL" alt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alt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Reaction</a:t>
            </a:r>
            <a:r>
              <a:rPr lang="pl-PL" alt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buffers</a:t>
            </a:r>
            <a:endParaRPr lang="en-US" alt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60" name="pole tekstowe 35"/>
          <p:cNvSpPr txBox="1">
            <a:spLocks noChangeArrowheads="1"/>
          </p:cNvSpPr>
          <p:nvPr/>
        </p:nvSpPr>
        <p:spPr bwMode="auto">
          <a:xfrm>
            <a:off x="3289300" y="6273800"/>
            <a:ext cx="1749425" cy="522288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2800" smtClean="0">
                <a:solidFill>
                  <a:prstClr val="black"/>
                </a:solidFill>
                <a:latin typeface="Calibri" panose="020F0502020204030204" pitchFamily="34" charset="0"/>
              </a:rPr>
              <a:t>LC-MS/MS</a:t>
            </a:r>
            <a:endParaRPr lang="en-US" altLang="en-US" sz="2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61" name="pole tekstowe 36"/>
          <p:cNvSpPr txBox="1">
            <a:spLocks noChangeArrowheads="1"/>
          </p:cNvSpPr>
          <p:nvPr/>
        </p:nvSpPr>
        <p:spPr bwMode="auto">
          <a:xfrm>
            <a:off x="233363" y="4910138"/>
            <a:ext cx="809625" cy="523875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2800" smtClean="0">
                <a:solidFill>
                  <a:prstClr val="black"/>
                </a:solidFill>
                <a:latin typeface="Calibri" panose="020F0502020204030204" pitchFamily="34" charset="0"/>
              </a:rPr>
              <a:t>SPE</a:t>
            </a:r>
            <a:endParaRPr lang="en-US" altLang="en-US" sz="2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62" name="pole tekstowe 37"/>
          <p:cNvSpPr txBox="1">
            <a:spLocks noChangeArrowheads="1"/>
          </p:cNvSpPr>
          <p:nvPr/>
        </p:nvSpPr>
        <p:spPr bwMode="auto">
          <a:xfrm>
            <a:off x="1168400" y="4910138"/>
            <a:ext cx="814388" cy="523875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2800" smtClean="0">
                <a:solidFill>
                  <a:prstClr val="black"/>
                </a:solidFill>
                <a:latin typeface="Calibri" panose="020F0502020204030204" pitchFamily="34" charset="0"/>
              </a:rPr>
              <a:t>LLE</a:t>
            </a:r>
            <a:endParaRPr lang="en-US" altLang="en-US" sz="28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63" name="pole tekstowe 38"/>
          <p:cNvSpPr txBox="1">
            <a:spLocks noChangeArrowheads="1"/>
          </p:cNvSpPr>
          <p:nvPr/>
        </p:nvSpPr>
        <p:spPr bwMode="auto">
          <a:xfrm>
            <a:off x="1992313" y="4759325"/>
            <a:ext cx="2214562" cy="830263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2400" smtClean="0">
                <a:solidFill>
                  <a:prstClr val="black"/>
                </a:solidFill>
                <a:latin typeface="Calibri" panose="020F0502020204030204" pitchFamily="34" charset="0"/>
              </a:rPr>
              <a:t>Protein precipitation</a:t>
            </a:r>
            <a:endParaRPr lang="en-US" altLang="en-US" sz="24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64" name="pole tekstowe 39"/>
          <p:cNvSpPr txBox="1">
            <a:spLocks noChangeArrowheads="1"/>
          </p:cNvSpPr>
          <p:nvPr/>
        </p:nvSpPr>
        <p:spPr bwMode="auto">
          <a:xfrm>
            <a:off x="3952875" y="4802188"/>
            <a:ext cx="2214563" cy="830262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2400" smtClean="0">
                <a:solidFill>
                  <a:prstClr val="black"/>
                </a:solidFill>
                <a:latin typeface="Calibri" panose="020F0502020204030204" pitchFamily="34" charset="0"/>
              </a:rPr>
              <a:t>Phospholipid depletion</a:t>
            </a:r>
            <a:endParaRPr lang="en-US" altLang="en-US" sz="24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165" name="pole tekstowe 40"/>
          <p:cNvSpPr txBox="1">
            <a:spLocks noChangeArrowheads="1"/>
          </p:cNvSpPr>
          <p:nvPr/>
        </p:nvSpPr>
        <p:spPr bwMode="auto">
          <a:xfrm>
            <a:off x="5984875" y="4819650"/>
            <a:ext cx="2214563" cy="461963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2400" smtClean="0">
                <a:solidFill>
                  <a:prstClr val="black"/>
                </a:solidFill>
                <a:latin typeface="Calibri" panose="020F0502020204030204" pitchFamily="34" charset="0"/>
              </a:rPr>
              <a:t>Derivatization</a:t>
            </a:r>
            <a:endParaRPr lang="en-US" altLang="en-US" sz="24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Nawias klamrowy otwierający 41"/>
          <p:cNvSpPr/>
          <p:nvPr/>
        </p:nvSpPr>
        <p:spPr>
          <a:xfrm rot="16200000">
            <a:off x="4040188" y="2133600"/>
            <a:ext cx="247650" cy="76898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3" name="Nawias klamrowy otwierający 42"/>
          <p:cNvSpPr/>
          <p:nvPr/>
        </p:nvSpPr>
        <p:spPr>
          <a:xfrm rot="5400000">
            <a:off x="4043363" y="815975"/>
            <a:ext cx="241300" cy="76898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6" name="Nawias klamrowy otwierający 45"/>
          <p:cNvSpPr/>
          <p:nvPr/>
        </p:nvSpPr>
        <p:spPr>
          <a:xfrm rot="10800000">
            <a:off x="2541588" y="1282700"/>
            <a:ext cx="350837" cy="2913063"/>
          </a:xfrm>
          <a:prstGeom prst="leftBrace">
            <a:avLst>
              <a:gd name="adj1" fmla="val 1546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6" name="Strzałka w dół 55"/>
          <p:cNvSpPr/>
          <p:nvPr/>
        </p:nvSpPr>
        <p:spPr>
          <a:xfrm rot="19461221" flipH="1">
            <a:off x="3436938" y="2690813"/>
            <a:ext cx="242887" cy="19113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7" name="Strzałka w dół 56"/>
          <p:cNvSpPr/>
          <p:nvPr/>
        </p:nvSpPr>
        <p:spPr>
          <a:xfrm rot="4858370" flipH="1">
            <a:off x="5995987" y="2454276"/>
            <a:ext cx="206375" cy="34226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6120607" y="1519238"/>
            <a:ext cx="7805888" cy="2974635"/>
            <a:chOff x="6120607" y="1519238"/>
            <a:chExt cx="7805888" cy="2974635"/>
          </a:xfrm>
        </p:grpSpPr>
        <p:sp>
          <p:nvSpPr>
            <p:cNvPr id="2" name="Prostokąt zaokrąglony 1"/>
            <p:cNvSpPr/>
            <p:nvPr/>
          </p:nvSpPr>
          <p:spPr>
            <a:xfrm>
              <a:off x="6120607" y="1519238"/>
              <a:ext cx="3926682" cy="2974635"/>
            </a:xfrm>
            <a:prstGeom prst="roundRect">
              <a:avLst/>
            </a:prstGeom>
            <a:no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mtClean="0">
                <a:solidFill>
                  <a:prstClr val="white"/>
                </a:solidFill>
              </a:endParaRPr>
            </a:p>
          </p:txBody>
        </p:sp>
        <p:sp>
          <p:nvSpPr>
            <p:cNvPr id="3" name="pole tekstowe 2"/>
            <p:cNvSpPr txBox="1"/>
            <p:nvPr/>
          </p:nvSpPr>
          <p:spPr>
            <a:xfrm>
              <a:off x="10123164" y="2437290"/>
              <a:ext cx="3803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 smtClean="0">
                  <a:solidFill>
                    <a:schemeClr val="accent2"/>
                  </a:solidFill>
                </a:rPr>
                <a:t>TEAM-TECH </a:t>
              </a:r>
            </a:p>
            <a:p>
              <a:r>
                <a:rPr lang="pl-PL" sz="2000" b="1" dirty="0" err="1" smtClean="0">
                  <a:solidFill>
                    <a:schemeClr val="accent2"/>
                  </a:solidFill>
                </a:rPr>
                <a:t>Core</a:t>
              </a:r>
              <a:r>
                <a:rPr lang="pl-PL" sz="2000" b="1" dirty="0" smtClean="0">
                  <a:solidFill>
                    <a:schemeClr val="accent2"/>
                  </a:solidFill>
                </a:rPr>
                <a:t> </a:t>
              </a:r>
              <a:r>
                <a:rPr lang="pl-PL" sz="2000" b="1" dirty="0" err="1" smtClean="0">
                  <a:solidFill>
                    <a:schemeClr val="accent2"/>
                  </a:solidFill>
                </a:rPr>
                <a:t>supported</a:t>
              </a:r>
              <a:endParaRPr lang="pl-PL" sz="20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2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24" y="5000625"/>
            <a:ext cx="5724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11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ytuł 4"/>
          <p:cNvSpPr>
            <a:spLocks noGrp="1"/>
          </p:cNvSpPr>
          <p:nvPr>
            <p:ph type="title"/>
          </p:nvPr>
        </p:nvSpPr>
        <p:spPr>
          <a:xfrm>
            <a:off x="838200" y="220616"/>
            <a:ext cx="10515600" cy="777875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C00000"/>
                </a:solidFill>
                <a:latin typeface="+mn-lt"/>
              </a:rPr>
              <a:t>Specialized protocols</a:t>
            </a:r>
          </a:p>
        </p:txBody>
      </p:sp>
      <p:sp>
        <p:nvSpPr>
          <p:cNvPr id="7173" name="pole tekstowe 5"/>
          <p:cNvSpPr txBox="1">
            <a:spLocks noChangeArrowheads="1"/>
          </p:cNvSpPr>
          <p:nvPr/>
        </p:nvSpPr>
        <p:spPr bwMode="auto">
          <a:xfrm>
            <a:off x="95250" y="3067050"/>
            <a:ext cx="2760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3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Microsomal</a:t>
            </a:r>
            <a:r>
              <a:rPr lang="pl-PL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3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stability</a:t>
            </a:r>
            <a:r>
              <a:rPr lang="pl-PL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3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assay</a:t>
            </a:r>
            <a:endParaRPr lang="en-US" alt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5668" y="4144963"/>
            <a:ext cx="2565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In vivo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assesment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of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Phase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I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liver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metabolism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175" name="pole tekstowe 7"/>
          <p:cNvSpPr txBox="1">
            <a:spLocks noChangeArrowheads="1"/>
          </p:cNvSpPr>
          <p:nvPr/>
        </p:nvSpPr>
        <p:spPr bwMode="auto">
          <a:xfrm>
            <a:off x="7693415" y="3198238"/>
            <a:ext cx="4284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en-US" sz="3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Chemical</a:t>
            </a:r>
            <a:r>
              <a:rPr lang="pl-PL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3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stability</a:t>
            </a:r>
            <a:r>
              <a:rPr lang="pl-PL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l-PL" altLang="en-US" sz="32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assay</a:t>
            </a:r>
            <a:endParaRPr lang="en-US" altLang="en-US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8389937" y="3832544"/>
            <a:ext cx="29638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Assesment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of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stability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at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diferent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pH</a:t>
            </a:r>
            <a:r>
              <a:rPr lang="pl-PL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 and </a:t>
            </a:r>
            <a:r>
              <a:rPr lang="pl-PL" sz="24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temperature</a:t>
            </a:r>
            <a:endParaRPr lang="en-US" sz="24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3988476" y="3067050"/>
            <a:ext cx="3132137" cy="1714393"/>
            <a:chOff x="3678237" y="1398588"/>
            <a:chExt cx="3132137" cy="1714393"/>
          </a:xfrm>
        </p:grpSpPr>
        <p:sp>
          <p:nvSpPr>
            <p:cNvPr id="7176" name="pole tekstowe 15"/>
            <p:cNvSpPr txBox="1">
              <a:spLocks noChangeArrowheads="1"/>
            </p:cNvSpPr>
            <p:nvPr/>
          </p:nvSpPr>
          <p:spPr bwMode="auto">
            <a:xfrm>
              <a:off x="3678237" y="1398588"/>
              <a:ext cx="31321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en-US" sz="32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PAMPA </a:t>
              </a:r>
              <a:r>
                <a:rPr lang="pl-PL" altLang="en-US" sz="3200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assay</a:t>
              </a:r>
              <a:endParaRPr lang="en-US" altLang="en-US" sz="3200" dirty="0" smtClea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4014787" y="1912831"/>
              <a:ext cx="2795587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2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Assessment</a:t>
              </a:r>
              <a:r>
                <a:rPr lang="pl-PL" sz="2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of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migration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pl-PL" sz="2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through</a:t>
              </a:r>
              <a:r>
                <a:rPr lang="pl-PL" sz="2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phospholipid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bilayer</a:t>
              </a: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5743586" y="1195012"/>
            <a:ext cx="4128282" cy="1905000"/>
            <a:chOff x="7738281" y="3095625"/>
            <a:chExt cx="4128282" cy="1905000"/>
          </a:xfrm>
        </p:grpSpPr>
        <p:sp>
          <p:nvSpPr>
            <p:cNvPr id="7179" name="pole tekstowe 21"/>
            <p:cNvSpPr txBox="1">
              <a:spLocks noChangeArrowheads="1"/>
            </p:cNvSpPr>
            <p:nvPr/>
          </p:nvSpPr>
          <p:spPr bwMode="auto">
            <a:xfrm>
              <a:off x="7738281" y="3095625"/>
              <a:ext cx="412828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en-US" sz="3200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β-</a:t>
              </a:r>
              <a:r>
                <a:rPr lang="pl-PL" altLang="en-US" sz="3200" dirty="0" err="1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glucuronidase</a:t>
              </a:r>
              <a:r>
                <a:rPr lang="pl-PL" altLang="en-US" sz="32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pl-PL" altLang="en-US" sz="3200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digestion</a:t>
              </a:r>
              <a:r>
                <a:rPr lang="pl-PL" altLang="en-US" sz="32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pl-PL" altLang="en-US" sz="3200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protocol</a:t>
              </a:r>
              <a:endParaRPr lang="en-US" altLang="en-US" sz="3200" dirty="0" smtClea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8389937" y="4168775"/>
              <a:ext cx="2963863" cy="831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Free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and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total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fraction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of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circulating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pl-PL" sz="2400" dirty="0" err="1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drug</a:t>
              </a:r>
              <a:r>
                <a:rPr lang="pl-PL" sz="2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Prostokąt zaokrąglony 16"/>
          <p:cNvSpPr/>
          <p:nvPr/>
        </p:nvSpPr>
        <p:spPr>
          <a:xfrm>
            <a:off x="167238" y="95250"/>
            <a:ext cx="2713533" cy="5505450"/>
          </a:xfrm>
          <a:prstGeom prst="roundRect">
            <a:avLst/>
          </a:prstGeom>
          <a:noFill/>
          <a:ln w="57150">
            <a:solidFill>
              <a:srgbClr val="DA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3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28208</TotalTime>
  <Words>1166</Words>
  <Application>Microsoft Office PowerPoint</Application>
  <PresentationFormat>Panoramiczny</PresentationFormat>
  <Paragraphs>281</Paragraphs>
  <Slides>14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Motyw pakietu Office</vt:lpstr>
      <vt:lpstr>1_Motyw pakietu Office</vt:lpstr>
      <vt:lpstr>2_Motyw pakietu Office</vt:lpstr>
      <vt:lpstr>Mass Spectrometry Laboratory, IBB PAS Impact of Team-Tech Core facility grant 2015-2021</vt:lpstr>
      <vt:lpstr>Proteomics &amp; Metabolomics</vt:lpstr>
      <vt:lpstr>Prezentacja programu PowerPoint</vt:lpstr>
      <vt:lpstr>Metabolome quantitation: available LC- and GC-MS methods</vt:lpstr>
      <vt:lpstr>Gut microbiome metabolites</vt:lpstr>
      <vt:lpstr>Medium and Long Chain Fatty Acids panel</vt:lpstr>
      <vt:lpstr>Global metabolomics/lipidomics</vt:lpstr>
      <vt:lpstr>Broad range of analytical matrices and preparation techniques</vt:lpstr>
      <vt:lpstr>Specialized protocols</vt:lpstr>
      <vt:lpstr>Proteomics: most up-to date equipment</vt:lpstr>
      <vt:lpstr>Data acquisition types in proteomics</vt:lpstr>
      <vt:lpstr>PRM analysis using short LC-MS gradients Quantitative analysis of MARC1 and MARC2 proteins in human cell line</vt:lpstr>
      <vt:lpstr>Prezentacja programu PowerPoint</vt:lpstr>
      <vt:lpstr>Prezentacja programu PowerPoint</vt:lpstr>
    </vt:vector>
  </TitlesOfParts>
  <Company>IBB PAN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Proteomics methods and sample preparation</dc:title>
  <dc:creator>Bianka Świderska</dc:creator>
  <cp:lastModifiedBy>Konto Microsoft</cp:lastModifiedBy>
  <cp:revision>708</cp:revision>
  <dcterms:created xsi:type="dcterms:W3CDTF">2022-04-18T12:36:31Z</dcterms:created>
  <dcterms:modified xsi:type="dcterms:W3CDTF">2022-12-17T06:51:40Z</dcterms:modified>
</cp:coreProperties>
</file>